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76" r:id="rId2"/>
    <p:sldId id="257" r:id="rId3"/>
    <p:sldId id="258" r:id="rId4"/>
    <p:sldId id="259" r:id="rId5"/>
    <p:sldId id="260" r:id="rId6"/>
    <p:sldId id="271" r:id="rId7"/>
    <p:sldId id="261" r:id="rId8"/>
    <p:sldId id="267" r:id="rId9"/>
    <p:sldId id="262" r:id="rId10"/>
    <p:sldId id="265" r:id="rId11"/>
    <p:sldId id="266" r:id="rId12"/>
    <p:sldId id="263" r:id="rId13"/>
    <p:sldId id="270" r:id="rId14"/>
    <p:sldId id="272" r:id="rId15"/>
    <p:sldId id="274" r:id="rId16"/>
    <p:sldId id="273" r:id="rId17"/>
    <p:sldId id="268" r:id="rId18"/>
    <p:sldId id="275" r:id="rId19"/>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698" autoAdjust="0"/>
  </p:normalViewPr>
  <p:slideViewPr>
    <p:cSldViewPr>
      <p:cViewPr>
        <p:scale>
          <a:sx n="100" d="100"/>
          <a:sy n="100" d="100"/>
        </p:scale>
        <p:origin x="-618" y="6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9730C29C-59F7-459D-BF3F-B0D93D47A1F2}" type="datetimeFigureOut">
              <a:rPr lang="en-US" smtClean="0"/>
              <a:t>17/12/2014</a:t>
            </a:fld>
            <a:endParaRPr lang="en-US"/>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20B77101-E3B1-41BC-9B85-12B1964E1CE2}" type="slidenum">
              <a:rPr lang="en-US" smtClean="0"/>
              <a:t>‹#›</a:t>
            </a:fld>
            <a:endParaRPr lang="en-US"/>
          </a:p>
        </p:txBody>
      </p:sp>
    </p:spTree>
    <p:extLst>
      <p:ext uri="{BB962C8B-B14F-4D97-AF65-F5344CB8AC3E}">
        <p14:creationId xmlns:p14="http://schemas.microsoft.com/office/powerpoint/2010/main" val="17572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263AB5B-CC61-4C87-8598-379D3744381D}" type="datetimeFigureOut">
              <a:rPr lang="en-US" smtClean="0"/>
              <a:t>17/12/2014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DF7A7EC-D93F-40B7-A785-B11ECBC49B8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push dir="u"/>
    <p:sndAc>
      <p:stSnd>
        <p:snd r:embed="rId1" name="camera.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63AB5B-CC61-4C87-8598-379D3744381D}" type="datetimeFigureOut">
              <a:rPr lang="en-US" smtClean="0"/>
              <a:t>17/12/2014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7A7EC-D93F-40B7-A785-B11ECBC49B8B}" type="slidenum">
              <a:rPr lang="en-US" smtClean="0"/>
              <a:t>‹#›</a:t>
            </a:fld>
            <a:endParaRPr lang="en-US"/>
          </a:p>
        </p:txBody>
      </p:sp>
    </p:spTree>
  </p:cSld>
  <p:clrMapOvr>
    <a:masterClrMapping/>
  </p:clrMapOvr>
  <p:transition spd="slow">
    <p:push dir="u"/>
    <p:sndAc>
      <p:stSnd>
        <p:snd r:embed="rId1" name="camera.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63AB5B-CC61-4C87-8598-379D3744381D}" type="datetimeFigureOut">
              <a:rPr lang="en-US" smtClean="0"/>
              <a:t>17/12/2014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7A7EC-D93F-40B7-A785-B11ECBC49B8B}" type="slidenum">
              <a:rPr lang="en-US" smtClean="0"/>
              <a:t>‹#›</a:t>
            </a:fld>
            <a:endParaRPr lang="en-US"/>
          </a:p>
        </p:txBody>
      </p:sp>
    </p:spTree>
  </p:cSld>
  <p:clrMapOvr>
    <a:masterClrMapping/>
  </p:clrMapOvr>
  <p:transition spd="slow">
    <p:push dir="u"/>
    <p:sndAc>
      <p:stSnd>
        <p:snd r:embed="rId1" name="camera.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63AB5B-CC61-4C87-8598-379D3744381D}" type="datetimeFigureOut">
              <a:rPr lang="en-US" smtClean="0"/>
              <a:t>17/12/2014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7A7EC-D93F-40B7-A785-B11ECBC49B8B}" type="slidenum">
              <a:rPr lang="en-US" smtClean="0"/>
              <a:t>‹#›</a:t>
            </a:fld>
            <a:endParaRPr lang="en-US"/>
          </a:p>
        </p:txBody>
      </p:sp>
    </p:spTree>
  </p:cSld>
  <p:clrMapOvr>
    <a:masterClrMapping/>
  </p:clrMapOvr>
  <p:transition spd="slow">
    <p:push dir="u"/>
    <p:sndAc>
      <p:stSnd>
        <p:snd r:embed="rId1" name="camera.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63AB5B-CC61-4C87-8598-379D3744381D}" type="datetimeFigureOut">
              <a:rPr lang="en-US" smtClean="0"/>
              <a:t>17/12/2014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DF7A7EC-D93F-40B7-A785-B11ECBC49B8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push dir="u"/>
    <p:sndAc>
      <p:stSnd>
        <p:snd r:embed="rId1" name="camera.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63AB5B-CC61-4C87-8598-379D3744381D}" type="datetimeFigureOut">
              <a:rPr lang="en-US" smtClean="0"/>
              <a:t>17/12/2014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7A7EC-D93F-40B7-A785-B11ECBC49B8B}" type="slidenum">
              <a:rPr lang="en-US" smtClean="0"/>
              <a:t>‹#›</a:t>
            </a:fld>
            <a:endParaRPr lang="en-US"/>
          </a:p>
        </p:txBody>
      </p:sp>
    </p:spTree>
  </p:cSld>
  <p:clrMapOvr>
    <a:masterClrMapping/>
  </p:clrMapOvr>
  <p:transition spd="slow">
    <p:push dir="u"/>
    <p:sndAc>
      <p:stSnd>
        <p:snd r:embed="rId1" name="camera.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63AB5B-CC61-4C87-8598-379D3744381D}" type="datetimeFigureOut">
              <a:rPr lang="en-US" smtClean="0"/>
              <a:t>17/12/2014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F7A7EC-D93F-40B7-A785-B11ECBC49B8B}" type="slidenum">
              <a:rPr lang="en-US" smtClean="0"/>
              <a:t>‹#›</a:t>
            </a:fld>
            <a:endParaRPr lang="en-US"/>
          </a:p>
        </p:txBody>
      </p:sp>
    </p:spTree>
  </p:cSld>
  <p:clrMapOvr>
    <a:masterClrMapping/>
  </p:clrMapOvr>
  <p:transition spd="slow">
    <p:push dir="u"/>
    <p:sndAc>
      <p:stSnd>
        <p:snd r:embed="rId1" name="camera.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63AB5B-CC61-4C87-8598-379D3744381D}" type="datetimeFigureOut">
              <a:rPr lang="en-US" smtClean="0"/>
              <a:t>17/12/2014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F7A7EC-D93F-40B7-A785-B11ECBC49B8B}" type="slidenum">
              <a:rPr lang="en-US" smtClean="0"/>
              <a:t>‹#›</a:t>
            </a:fld>
            <a:endParaRPr lang="en-US"/>
          </a:p>
        </p:txBody>
      </p:sp>
    </p:spTree>
  </p:cSld>
  <p:clrMapOvr>
    <a:masterClrMapping/>
  </p:clrMapOvr>
  <p:transition spd="slow">
    <p:push dir="u"/>
    <p:sndAc>
      <p:stSnd>
        <p:snd r:embed="rId1" name="camera.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3AB5B-CC61-4C87-8598-379D3744381D}" type="datetimeFigureOut">
              <a:rPr lang="en-US" smtClean="0"/>
              <a:t>17/12/2014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F7A7EC-D93F-40B7-A785-B11ECBC49B8B}" type="slidenum">
              <a:rPr lang="en-US" smtClean="0"/>
              <a:t>‹#›</a:t>
            </a:fld>
            <a:endParaRPr lang="en-US"/>
          </a:p>
        </p:txBody>
      </p:sp>
    </p:spTree>
  </p:cSld>
  <p:clrMapOvr>
    <a:masterClrMapping/>
  </p:clrMapOvr>
  <p:transition spd="slow">
    <p:push dir="u"/>
    <p:sndAc>
      <p:stSnd>
        <p:snd r:embed="rId1" name="camera.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63AB5B-CC61-4C87-8598-379D3744381D}" type="datetimeFigureOut">
              <a:rPr lang="en-US" smtClean="0"/>
              <a:t>17/12/2014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7A7EC-D93F-40B7-A785-B11ECBC49B8B}" type="slidenum">
              <a:rPr lang="en-US" smtClean="0"/>
              <a:t>‹#›</a:t>
            </a:fld>
            <a:endParaRPr lang="en-US"/>
          </a:p>
        </p:txBody>
      </p:sp>
    </p:spTree>
  </p:cSld>
  <p:clrMapOvr>
    <a:masterClrMapping/>
  </p:clrMapOvr>
  <p:transition spd="slow">
    <p:push dir="u"/>
    <p:sndAc>
      <p:stSnd>
        <p:snd r:embed="rId1" name="camera.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63AB5B-CC61-4C87-8598-379D3744381D}" type="datetimeFigureOut">
              <a:rPr lang="en-US" smtClean="0"/>
              <a:t>17/12/2014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7A7EC-D93F-40B7-A785-B11ECBC49B8B}" type="slidenum">
              <a:rPr lang="en-US" smtClean="0"/>
              <a:t>‹#›</a:t>
            </a:fld>
            <a:endParaRPr lang="en-US"/>
          </a:p>
        </p:txBody>
      </p:sp>
    </p:spTree>
  </p:cSld>
  <p:clrMapOvr>
    <a:masterClrMapping/>
  </p:clrMapOvr>
  <p:transition spd="slow">
    <p:push dir="u"/>
    <p:sndAc>
      <p:stSnd>
        <p:snd r:embed="rId1" name="camera.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263AB5B-CC61-4C87-8598-379D3744381D}" type="datetimeFigureOut">
              <a:rPr lang="en-US" smtClean="0"/>
              <a:t>17/12/2014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DF7A7EC-D93F-40B7-A785-B11ECBC49B8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push dir="u"/>
    <p:sndAc>
      <p:stSnd>
        <p:snd r:embed="rId13" name="camera.wav"/>
      </p:stSnd>
    </p:sndAc>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gyptartsacademy.kenanaonline.com/tags/17429/posts"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914400"/>
            <a:ext cx="7086600" cy="4431983"/>
          </a:xfrm>
          <a:prstGeom prst="rect">
            <a:avLst/>
          </a:prstGeom>
        </p:spPr>
        <p:txBody>
          <a:bodyPr wrap="square">
            <a:spAutoFit/>
          </a:bodyPr>
          <a:lstStyle/>
          <a:p>
            <a:pPr algn="ctr" rtl="1"/>
            <a:r>
              <a:rPr lang="ar-AE" sz="5400" dirty="0">
                <a:solidFill>
                  <a:srgbClr val="FFFF00"/>
                </a:solidFill>
              </a:rPr>
              <a:t>المسرح العربى المعاصر </a:t>
            </a:r>
            <a:br>
              <a:rPr lang="ar-AE" sz="5400" dirty="0">
                <a:solidFill>
                  <a:srgbClr val="FFFF00"/>
                </a:solidFill>
              </a:rPr>
            </a:br>
            <a:r>
              <a:rPr lang="ar-AE" sz="5400" dirty="0">
                <a:solidFill>
                  <a:srgbClr val="FFFF00"/>
                </a:solidFill>
              </a:rPr>
              <a:t>بإشارة خاصة </a:t>
            </a:r>
            <a:r>
              <a:rPr lang="ar-AE" sz="5400" dirty="0" smtClean="0">
                <a:solidFill>
                  <a:srgbClr val="FFFF00"/>
                </a:solidFill>
              </a:rPr>
              <a:t>إلى  </a:t>
            </a:r>
            <a:r>
              <a:rPr lang="ar-AE" sz="5400" dirty="0">
                <a:solidFill>
                  <a:srgbClr val="FFFF00"/>
                </a:solidFill>
              </a:rPr>
              <a:t>مساهمات</a:t>
            </a:r>
            <a:br>
              <a:rPr lang="ar-AE" sz="5400" dirty="0">
                <a:solidFill>
                  <a:srgbClr val="FFFF00"/>
                </a:solidFill>
              </a:rPr>
            </a:br>
            <a:r>
              <a:rPr lang="ar-AE" sz="5400" dirty="0" smtClean="0">
                <a:solidFill>
                  <a:srgbClr val="FFFF00"/>
                </a:solidFill>
              </a:rPr>
              <a:t>الفريد فرج</a:t>
            </a:r>
            <a:r>
              <a:rPr lang="ar-AE" sz="5400" dirty="0">
                <a:solidFill>
                  <a:srgbClr val="FFFF00"/>
                </a:solidFill>
              </a:rPr>
              <a:t/>
            </a:r>
            <a:br>
              <a:rPr lang="ar-AE" sz="5400" dirty="0">
                <a:solidFill>
                  <a:srgbClr val="FFFF00"/>
                </a:solidFill>
              </a:rPr>
            </a:br>
            <a:r>
              <a:rPr lang="ar-AE" sz="4000" dirty="0">
                <a:solidFill>
                  <a:srgbClr val="FFFF00"/>
                </a:solidFill>
              </a:rPr>
              <a:t/>
            </a:r>
            <a:br>
              <a:rPr lang="ar-AE" sz="4000" dirty="0">
                <a:solidFill>
                  <a:srgbClr val="FFFF00"/>
                </a:solidFill>
              </a:rPr>
            </a:br>
            <a:r>
              <a:rPr lang="ar-AE" sz="4400" dirty="0"/>
              <a:t>سكير </a:t>
            </a:r>
            <a:r>
              <a:rPr lang="ar-AE" sz="4400" dirty="0" err="1"/>
              <a:t>نليكنامال</a:t>
            </a:r>
            <a:r>
              <a:rPr lang="ar-AE" sz="4000" dirty="0"/>
              <a:t/>
            </a:r>
            <a:br>
              <a:rPr lang="ar-AE" sz="4000" dirty="0"/>
            </a:br>
            <a:r>
              <a:rPr lang="ar-AE" sz="3600" dirty="0"/>
              <a:t>باحث، قسم العربية، كلية الجامعة</a:t>
            </a:r>
            <a:endParaRPr lang="en-US" sz="4000" dirty="0"/>
          </a:p>
        </p:txBody>
      </p:sp>
    </p:spTree>
    <p:extLst>
      <p:ext uri="{BB962C8B-B14F-4D97-AF65-F5344CB8AC3E}">
        <p14:creationId xmlns:p14="http://schemas.microsoft.com/office/powerpoint/2010/main" val="3819542874"/>
      </p:ext>
    </p:extLst>
  </p:cSld>
  <p:clrMapOvr>
    <a:masterClrMapping/>
  </p:clrMapOvr>
  <p:transition spd="slow">
    <p:push dir="u"/>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sz="3600" b="1" dirty="0">
                <a:latin typeface="Simplified Arabic" pitchFamily="18" charset="-78"/>
                <a:cs typeface="Simplified Arabic" pitchFamily="18" charset="-78"/>
              </a:rPr>
              <a:t>بدايات التأليف المسرحى</a:t>
            </a:r>
            <a:r>
              <a:rPr lang="en-US" dirty="0"/>
              <a:t/>
            </a:r>
            <a:br>
              <a:rPr lang="en-US" dirty="0"/>
            </a:b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pPr marL="0" indent="0" algn="just" rtl="1">
              <a:buNone/>
            </a:pPr>
            <a:endParaRPr lang="ar-SA" dirty="0" smtClean="0"/>
          </a:p>
          <a:p>
            <a:pPr marL="0" indent="0" algn="just" rtl="1">
              <a:buNone/>
            </a:pPr>
            <a:r>
              <a:rPr lang="ar-SA" dirty="0"/>
              <a:t> </a:t>
            </a:r>
            <a:r>
              <a:rPr lang="ar-SA" dirty="0" smtClean="0"/>
              <a:t>                  ظل </a:t>
            </a:r>
            <a:r>
              <a:rPr lang="ar-SA" dirty="0"/>
              <a:t>الطفل ألفريد أحد نجوم المدرسة طوال المرحلة الابتدائية، لأنه كان يشارك فى تمثيل المسرحيات التى يقدمها فريق </a:t>
            </a:r>
            <a:r>
              <a:rPr lang="ar-SA" dirty="0" smtClean="0"/>
              <a:t>المدرسة .  </a:t>
            </a:r>
            <a:r>
              <a:rPr lang="ar-SA" dirty="0"/>
              <a:t>ولهذا لم يكن غريباً أن يسعى فور الالتحاق بالمرحلة الثانوية للانضمام إلى فريق التمثيل، كان الفريق يقدم وفق الوصف الشائع مسرحيات "تربوية" مثل: "الوفاء بالوعد" و"العقوق" و"صلاح الدين وملك الإنجليز" و"عدالة عمر" وما إليها</a:t>
            </a:r>
            <a:r>
              <a:rPr lang="ar-SA" dirty="0" smtClean="0"/>
              <a:t>،</a:t>
            </a:r>
          </a:p>
          <a:p>
            <a:pPr marL="0" indent="0" algn="just" rtl="1">
              <a:buNone/>
            </a:pPr>
            <a:r>
              <a:rPr lang="ar-SA" dirty="0"/>
              <a:t> </a:t>
            </a:r>
            <a:r>
              <a:rPr lang="ar-SA" dirty="0" smtClean="0"/>
              <a:t>             </a:t>
            </a:r>
            <a:r>
              <a:rPr lang="ar-SA" dirty="0"/>
              <a:t>وكان زملاؤه الأكبر فى الفريق يستأثرون بالأدوار الطويلة ناهيك عن أدوار البطولة، فلا يبقى لمثله إلا الأدوار الثانوية </a:t>
            </a:r>
            <a:r>
              <a:rPr lang="ar-SA" dirty="0" smtClean="0"/>
              <a:t>. </a:t>
            </a:r>
            <a:r>
              <a:rPr lang="ar-SA" dirty="0"/>
              <a:t>كان الأمر طبيعيا فى البداية، لكن حين استمر على رغم تقدم ألفريد فى صفوف المدرسة تملك الغيظ الصبى، فراح يفكر فى وسيلة للقصاص، ونظراً إلى حيائه وضعفه البدنى جاء القصاص على نحو فريد ... ذهب تفكيره إلى أن ينتقم لنفسه بإضافة عبارة هنا وعبارة هناك إلى دوره ... ولم يكن يسيراً عليه ارتجال مثل هذا الأمر بالذات حين وصل إلى ضرورة أن تكون هذه العبارات "طنانة" تمكنه من سرقة الحلبة من الأبطال وأصحاب الأدوار الكبيرة.</a:t>
            </a:r>
            <a:endParaRPr lang="en-US" dirty="0"/>
          </a:p>
          <a:p>
            <a:pPr marL="0" indent="0" algn="just" rtl="1">
              <a:buNone/>
            </a:pPr>
            <a:endParaRPr lang="en-US" dirty="0"/>
          </a:p>
        </p:txBody>
      </p:sp>
    </p:spTree>
    <p:extLst>
      <p:ext uri="{BB962C8B-B14F-4D97-AF65-F5344CB8AC3E}">
        <p14:creationId xmlns:p14="http://schemas.microsoft.com/office/powerpoint/2010/main" val="3923556375"/>
      </p:ext>
    </p:extLst>
  </p:cSld>
  <p:clrMapOvr>
    <a:masterClrMapping/>
  </p:clrMapOvr>
  <p:transition spd="slow">
    <p:push dir="u"/>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smtClean="0">
                <a:latin typeface="Simplified Arabic" pitchFamily="18" charset="-78"/>
                <a:cs typeface="Simplified Arabic" pitchFamily="18" charset="-78"/>
              </a:rPr>
              <a:t>بدايات </a:t>
            </a:r>
            <a:r>
              <a:rPr lang="ar-SA" b="1" dirty="0">
                <a:latin typeface="Simplified Arabic" pitchFamily="18" charset="-78"/>
                <a:cs typeface="Simplified Arabic" pitchFamily="18" charset="-78"/>
              </a:rPr>
              <a:t>التأليف المسرحى</a:t>
            </a:r>
            <a:r>
              <a:rPr lang="en-US" dirty="0"/>
              <a:t/>
            </a:r>
            <a:br>
              <a:rPr lang="en-US" dirty="0"/>
            </a:b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pPr marL="0" indent="0" algn="just" rtl="1">
              <a:buNone/>
            </a:pPr>
            <a:r>
              <a:rPr lang="en-US" dirty="0" smtClean="0"/>
              <a:t>                          </a:t>
            </a:r>
            <a:r>
              <a:rPr lang="ar-SA" dirty="0" smtClean="0"/>
              <a:t>لقد </a:t>
            </a:r>
            <a:r>
              <a:rPr lang="ar-SA" dirty="0"/>
              <a:t>نشأ ألفريد فى بيت به مكتبة تضم  عيون التراث الأدبى العربى، كما تضم بدائع الأدب الإنجليزى ومجموعات كاملة من المجلات الثقافية والأدبية الغربية التى كانت تصدر فى النصف الأول من القرن العشرين، وفى هذه الآونة، مع الانشغال بالبحث عن العبارات العربية الرنانة التى تصلح للموضوعات "التربوية"، بدأ الاهتمام بما فى هذه المكتبة من كتب عربية – بما فى ذلك كتب التراث – اهتماماً حقيقياً، لأنه كان اهتمام حاجة ... انشغل الصبى وانهمك وكد فى كتابة العبارات الرنانة وإخفاء أمرها، حتى اللحظة يفاجىء بها زملاءه حلال التمثيل أثناء الحفل بالخروج عن النص، فينتزع تصفيق المشاهدين على غير توقع من الجميع، وزملاؤه يتبادلون النظرات من فوق المنصة وبعيداً عنها فى عجب وحسد وحنق، بينما هو يحلق عالياً مع نجاح قصاصه</a:t>
            </a:r>
            <a:r>
              <a:rPr lang="ar-SA" dirty="0" smtClean="0"/>
              <a:t>.</a:t>
            </a:r>
            <a:r>
              <a:rPr lang="en-US" dirty="0"/>
              <a:t> </a:t>
            </a:r>
            <a:r>
              <a:rPr lang="en-US" dirty="0" smtClean="0"/>
              <a:t>               </a:t>
            </a:r>
          </a:p>
          <a:p>
            <a:pPr marL="0" indent="0" algn="just" rtl="1">
              <a:buNone/>
            </a:pPr>
            <a:r>
              <a:rPr lang="en-US" dirty="0"/>
              <a:t> </a:t>
            </a:r>
            <a:r>
              <a:rPr lang="en-US" dirty="0" smtClean="0"/>
              <a:t>  </a:t>
            </a:r>
            <a:r>
              <a:rPr lang="ar-SA" dirty="0"/>
              <a:t> </a:t>
            </a:r>
            <a:r>
              <a:rPr lang="ar-SA" dirty="0" smtClean="0"/>
              <a:t>        لكن </a:t>
            </a:r>
            <a:r>
              <a:rPr lang="ar-SA" dirty="0"/>
              <a:t>ألفريد تعرض لثورة عارمة من زلائه الصغار مع تكرار الآمر، وحاباه القدر بأن يكون المشرف على فريق التمثيل هو الكاتب الفنان رشاد حجازى – قدم له </a:t>
            </a:r>
            <a:r>
              <a:rPr lang="ar-SA" dirty="0">
                <a:hlinkClick r:id="rId3"/>
              </a:rPr>
              <a:t>المسرح</a:t>
            </a:r>
            <a:r>
              <a:rPr lang="en-US" dirty="0"/>
              <a:t> </a:t>
            </a:r>
            <a:r>
              <a:rPr lang="ar-SA" dirty="0"/>
              <a:t>القومى المصرى فيما بعد مسرحيات منها "بنت الجيران" و"حورية من المرسخ" – الذى أدرك بألمحية المؤلف الخبير نوعية البراعم التى تتجلى فى "قصاص" ألفريد، فحماه من ثورة زملائه، بل وشجعه، ليتواصل الجدل بين الكتب وملكاته وضرورات التأليف المسرحى</a:t>
            </a:r>
            <a:endParaRPr lang="en-US" dirty="0"/>
          </a:p>
          <a:p>
            <a:pPr marL="0" indent="0" algn="just" rtl="1">
              <a:buNone/>
            </a:pPr>
            <a:endParaRPr lang="en-US" dirty="0"/>
          </a:p>
        </p:txBody>
      </p:sp>
    </p:spTree>
    <p:extLst>
      <p:ext uri="{BB962C8B-B14F-4D97-AF65-F5344CB8AC3E}">
        <p14:creationId xmlns:p14="http://schemas.microsoft.com/office/powerpoint/2010/main" val="4109457487"/>
      </p:ext>
    </p:extLst>
  </p:cSld>
  <p:clrMapOvr>
    <a:masterClrMapping/>
  </p:clrMapOvr>
  <p:transition spd="slow">
    <p:push dir="u"/>
    <p:sndAc>
      <p:stSnd>
        <p:snd r:embed="rId2"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200" b="1" dirty="0">
                <a:latin typeface="Simplified Arabic" pitchFamily="18" charset="-78"/>
                <a:cs typeface="Simplified Arabic" pitchFamily="18" charset="-78"/>
              </a:rPr>
              <a:t>و من اهم اعماله </a:t>
            </a:r>
            <a:r>
              <a:rPr lang="ar-SA" sz="3200" b="1" dirty="0" smtClean="0">
                <a:latin typeface="Simplified Arabic" pitchFamily="18" charset="-78"/>
                <a:cs typeface="Simplified Arabic" pitchFamily="18" charset="-78"/>
              </a:rPr>
              <a:t>المسرحية</a:t>
            </a:r>
            <a:r>
              <a:rPr lang="en-US" sz="3200" dirty="0"/>
              <a:t/>
            </a:r>
            <a:br>
              <a:rPr lang="en-US" sz="3200" dirty="0"/>
            </a:br>
            <a:endParaRPr lang="en-US" sz="32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fontScale="40000" lnSpcReduction="20000"/>
          </a:bodyPr>
          <a:lstStyle/>
          <a:p>
            <a:pPr marL="137160" indent="0" algn="r" rtl="1">
              <a:buNone/>
            </a:pPr>
            <a:r>
              <a:rPr lang="ar-SA" sz="7000" dirty="0">
                <a:latin typeface="Simplified Arabic" pitchFamily="18" charset="-78"/>
                <a:cs typeface="Simplified Arabic" pitchFamily="18" charset="-78"/>
              </a:rPr>
              <a:t>كتب "ألفريد فرج" عددا من الأعمال المسرحية مثل</a:t>
            </a:r>
            <a:r>
              <a:rPr lang="ar-SA" sz="7000" dirty="0" smtClean="0">
                <a:latin typeface="Simplified Arabic" pitchFamily="18" charset="-78"/>
                <a:cs typeface="Simplified Arabic" pitchFamily="18" charset="-78"/>
              </a:rPr>
              <a:t>:-</a:t>
            </a:r>
          </a:p>
          <a:p>
            <a:pPr lvl="0" algn="r" rtl="1"/>
            <a:r>
              <a:rPr lang="ar-SA" sz="5100" dirty="0">
                <a:latin typeface="Simplified Arabic" pitchFamily="18" charset="-78"/>
                <a:cs typeface="Simplified Arabic" pitchFamily="18" charset="-78"/>
              </a:rPr>
              <a:t>صوت مصر</a:t>
            </a:r>
            <a:endParaRPr lang="en-US" sz="5100" dirty="0">
              <a:latin typeface="Simplified Arabic" pitchFamily="18" charset="-78"/>
              <a:cs typeface="Simplified Arabic" pitchFamily="18" charset="-78"/>
            </a:endParaRPr>
          </a:p>
          <a:p>
            <a:pPr lvl="0" algn="r" rtl="1"/>
            <a:r>
              <a:rPr lang="ar-SA" sz="5100" dirty="0">
                <a:latin typeface="Simplified Arabic" pitchFamily="18" charset="-78"/>
                <a:cs typeface="Simplified Arabic" pitchFamily="18" charset="-78"/>
              </a:rPr>
              <a:t>سقوط فرعون</a:t>
            </a:r>
            <a:endParaRPr lang="en-US" sz="5100" dirty="0">
              <a:latin typeface="Simplified Arabic" pitchFamily="18" charset="-78"/>
              <a:cs typeface="Simplified Arabic" pitchFamily="18" charset="-78"/>
            </a:endParaRPr>
          </a:p>
          <a:p>
            <a:pPr lvl="0" algn="r" rtl="1"/>
            <a:r>
              <a:rPr lang="ar-SA" sz="5100" dirty="0">
                <a:latin typeface="Simplified Arabic" pitchFamily="18" charset="-78"/>
                <a:cs typeface="Simplified Arabic" pitchFamily="18" charset="-78"/>
              </a:rPr>
              <a:t>حلاق بغداد</a:t>
            </a:r>
            <a:endParaRPr lang="en-US" sz="5100" dirty="0">
              <a:latin typeface="Simplified Arabic" pitchFamily="18" charset="-78"/>
              <a:cs typeface="Simplified Arabic" pitchFamily="18" charset="-78"/>
            </a:endParaRPr>
          </a:p>
          <a:p>
            <a:pPr lvl="0" algn="r" rtl="1"/>
            <a:r>
              <a:rPr lang="ar-SA" sz="5100" dirty="0">
                <a:latin typeface="Simplified Arabic" pitchFamily="18" charset="-78"/>
                <a:cs typeface="Simplified Arabic" pitchFamily="18" charset="-78"/>
              </a:rPr>
              <a:t>الزير سالم</a:t>
            </a:r>
            <a:endParaRPr lang="en-US" sz="5100" dirty="0">
              <a:latin typeface="Simplified Arabic" pitchFamily="18" charset="-78"/>
              <a:cs typeface="Simplified Arabic" pitchFamily="18" charset="-78"/>
            </a:endParaRPr>
          </a:p>
          <a:p>
            <a:pPr lvl="0" algn="r" rtl="1"/>
            <a:r>
              <a:rPr lang="ar-SA" sz="5100" dirty="0">
                <a:latin typeface="Simplified Arabic" pitchFamily="18" charset="-78"/>
                <a:cs typeface="Simplified Arabic" pitchFamily="18" charset="-78"/>
              </a:rPr>
              <a:t>سليمان الحلبي، </a:t>
            </a:r>
            <a:endParaRPr lang="en-US" sz="5100" dirty="0">
              <a:latin typeface="Simplified Arabic" pitchFamily="18" charset="-78"/>
              <a:cs typeface="Simplified Arabic" pitchFamily="18" charset="-78"/>
            </a:endParaRPr>
          </a:p>
          <a:p>
            <a:pPr lvl="0" algn="r" rtl="1"/>
            <a:r>
              <a:rPr lang="ar-SA" sz="5100" dirty="0">
                <a:latin typeface="Simplified Arabic" pitchFamily="18" charset="-78"/>
                <a:cs typeface="Simplified Arabic" pitchFamily="18" charset="-78"/>
              </a:rPr>
              <a:t>عسكر وحرامية، </a:t>
            </a:r>
            <a:endParaRPr lang="en-US" sz="5100" dirty="0">
              <a:latin typeface="Simplified Arabic" pitchFamily="18" charset="-78"/>
              <a:cs typeface="Simplified Arabic" pitchFamily="18" charset="-78"/>
            </a:endParaRPr>
          </a:p>
          <a:p>
            <a:pPr lvl="0" algn="r" rtl="1"/>
            <a:r>
              <a:rPr lang="ar-SA" sz="5100" dirty="0">
                <a:latin typeface="Simplified Arabic" pitchFamily="18" charset="-78"/>
                <a:cs typeface="Simplified Arabic" pitchFamily="18" charset="-78"/>
              </a:rPr>
              <a:t>على جناح التبريزي وتابعه قفة، </a:t>
            </a:r>
            <a:endParaRPr lang="en-US" sz="5100" dirty="0">
              <a:latin typeface="Simplified Arabic" pitchFamily="18" charset="-78"/>
              <a:cs typeface="Simplified Arabic" pitchFamily="18" charset="-78"/>
            </a:endParaRPr>
          </a:p>
          <a:p>
            <a:pPr lvl="0" algn="r" rtl="1"/>
            <a:r>
              <a:rPr lang="ar-SA" sz="5100" dirty="0">
                <a:latin typeface="Simplified Arabic" pitchFamily="18" charset="-78"/>
                <a:cs typeface="Simplified Arabic" pitchFamily="18" charset="-78"/>
              </a:rPr>
              <a:t>النار والزيتون، </a:t>
            </a:r>
            <a:endParaRPr lang="en-US" sz="5100" dirty="0">
              <a:latin typeface="Simplified Arabic" pitchFamily="18" charset="-78"/>
              <a:cs typeface="Simplified Arabic" pitchFamily="18" charset="-78"/>
            </a:endParaRPr>
          </a:p>
          <a:p>
            <a:pPr lvl="0" algn="r" rtl="1"/>
            <a:r>
              <a:rPr lang="ar-SA" sz="5100" dirty="0">
                <a:latin typeface="Simplified Arabic" pitchFamily="18" charset="-78"/>
                <a:cs typeface="Simplified Arabic" pitchFamily="18" charset="-78"/>
              </a:rPr>
              <a:t>ثورة الحجارة</a:t>
            </a:r>
            <a:endParaRPr lang="en-US" sz="5100" dirty="0">
              <a:latin typeface="Simplified Arabic" pitchFamily="18" charset="-78"/>
              <a:cs typeface="Simplified Arabic" pitchFamily="18" charset="-78"/>
            </a:endParaRPr>
          </a:p>
          <a:p>
            <a:pPr lvl="0" algn="r" rtl="1"/>
            <a:r>
              <a:rPr lang="ar-SA" sz="5100" dirty="0">
                <a:latin typeface="Simplified Arabic" pitchFamily="18" charset="-78"/>
                <a:cs typeface="Simplified Arabic" pitchFamily="18" charset="-78"/>
              </a:rPr>
              <a:t>جواز على ورقة طلاق</a:t>
            </a:r>
            <a:endParaRPr lang="en-US" sz="5100" dirty="0">
              <a:latin typeface="Simplified Arabic" pitchFamily="18" charset="-78"/>
              <a:cs typeface="Simplified Arabic" pitchFamily="18" charset="-78"/>
            </a:endParaRPr>
          </a:p>
          <a:p>
            <a:pPr lvl="0" algn="r" rtl="1"/>
            <a:r>
              <a:rPr lang="ar-SA" sz="5100" dirty="0">
                <a:latin typeface="Simplified Arabic" pitchFamily="18" charset="-78"/>
                <a:cs typeface="Simplified Arabic" pitchFamily="18" charset="-78"/>
              </a:rPr>
              <a:t>الأميرة والصعلوك</a:t>
            </a:r>
            <a:endParaRPr lang="en-US" sz="5100" dirty="0">
              <a:latin typeface="Simplified Arabic" pitchFamily="18" charset="-78"/>
              <a:cs typeface="Simplified Arabic" pitchFamily="18" charset="-78"/>
            </a:endParaRPr>
          </a:p>
          <a:p>
            <a:pPr lvl="0" algn="r" rtl="1"/>
            <a:r>
              <a:rPr lang="ar-SA" sz="5100" dirty="0">
                <a:latin typeface="Simplified Arabic" pitchFamily="18" charset="-78"/>
                <a:cs typeface="Simplified Arabic" pitchFamily="18" charset="-78"/>
              </a:rPr>
              <a:t>وبالإجماع زائد واحد</a:t>
            </a:r>
            <a:endParaRPr lang="en-US" sz="5100" dirty="0">
              <a:latin typeface="Simplified Arabic" pitchFamily="18" charset="-78"/>
              <a:cs typeface="Simplified Arabic" pitchFamily="18" charset="-78"/>
            </a:endParaRPr>
          </a:p>
          <a:p>
            <a:pPr marL="137160" indent="0" algn="r" rtl="1">
              <a:buNone/>
            </a:pPr>
            <a:endParaRPr lang="en-US" sz="5100" dirty="0">
              <a:latin typeface="Simplified Arabic" pitchFamily="18" charset="-78"/>
              <a:cs typeface="Simplified Arabic" pitchFamily="18" charset="-78"/>
            </a:endParaRPr>
          </a:p>
          <a:p>
            <a:pPr marL="137160" indent="0" algn="r" rtl="1">
              <a:buNone/>
            </a:pPr>
            <a:endParaRPr lang="ar-SA" sz="51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243371751"/>
      </p:ext>
    </p:extLst>
  </p:cSld>
  <p:clrMapOvr>
    <a:masterClrMapping/>
  </p:clrMapOvr>
  <p:transition spd="slow">
    <p:push dir="u"/>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9" end="9"/>
                                            </p:txEl>
                                          </p:spTgt>
                                        </p:tgtEl>
                                        <p:attrNameLst>
                                          <p:attrName>style.visibility</p:attrName>
                                        </p:attrNameLst>
                                      </p:cBhvr>
                                      <p:to>
                                        <p:strVal val="visible"/>
                                      </p:to>
                                    </p:set>
                                    <p:animEffect transition="in" filter="wipe(down)">
                                      <p:cBhvr>
                                        <p:cTn id="169" dur="580">
                                          <p:stCondLst>
                                            <p:cond delay="0"/>
                                          </p:stCondLst>
                                        </p:cTn>
                                        <p:tgtEl>
                                          <p:spTgt spid="3">
                                            <p:txEl>
                                              <p:pRg st="9" end="9"/>
                                            </p:txEl>
                                          </p:spTgt>
                                        </p:tgtEl>
                                      </p:cBhvr>
                                    </p:animEffect>
                                    <p:anim calcmode="lin" valueType="num">
                                      <p:cBhvr>
                                        <p:cTn id="170"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9" end="9"/>
                                            </p:txEl>
                                          </p:spTgt>
                                        </p:tgtEl>
                                      </p:cBhvr>
                                      <p:to x="100000" y="60000"/>
                                    </p:animScale>
                                    <p:animScale>
                                      <p:cBhvr>
                                        <p:cTn id="176" dur="166" decel="50000">
                                          <p:stCondLst>
                                            <p:cond delay="676"/>
                                          </p:stCondLst>
                                        </p:cTn>
                                        <p:tgtEl>
                                          <p:spTgt spid="3">
                                            <p:txEl>
                                              <p:pRg st="9" end="9"/>
                                            </p:txEl>
                                          </p:spTgt>
                                        </p:tgtEl>
                                      </p:cBhvr>
                                      <p:to x="100000" y="100000"/>
                                    </p:animScale>
                                    <p:animScale>
                                      <p:cBhvr>
                                        <p:cTn id="177" dur="26">
                                          <p:stCondLst>
                                            <p:cond delay="1312"/>
                                          </p:stCondLst>
                                        </p:cTn>
                                        <p:tgtEl>
                                          <p:spTgt spid="3">
                                            <p:txEl>
                                              <p:pRg st="9" end="9"/>
                                            </p:txEl>
                                          </p:spTgt>
                                        </p:tgtEl>
                                      </p:cBhvr>
                                      <p:to x="100000" y="80000"/>
                                    </p:animScale>
                                    <p:animScale>
                                      <p:cBhvr>
                                        <p:cTn id="178" dur="166" decel="50000">
                                          <p:stCondLst>
                                            <p:cond delay="1338"/>
                                          </p:stCondLst>
                                        </p:cTn>
                                        <p:tgtEl>
                                          <p:spTgt spid="3">
                                            <p:txEl>
                                              <p:pRg st="9" end="9"/>
                                            </p:txEl>
                                          </p:spTgt>
                                        </p:tgtEl>
                                      </p:cBhvr>
                                      <p:to x="100000" y="100000"/>
                                    </p:animScale>
                                    <p:animScale>
                                      <p:cBhvr>
                                        <p:cTn id="179" dur="26">
                                          <p:stCondLst>
                                            <p:cond delay="1642"/>
                                          </p:stCondLst>
                                        </p:cTn>
                                        <p:tgtEl>
                                          <p:spTgt spid="3">
                                            <p:txEl>
                                              <p:pRg st="9" end="9"/>
                                            </p:txEl>
                                          </p:spTgt>
                                        </p:tgtEl>
                                      </p:cBhvr>
                                      <p:to x="100000" y="90000"/>
                                    </p:animScale>
                                    <p:animScale>
                                      <p:cBhvr>
                                        <p:cTn id="180" dur="166" decel="50000">
                                          <p:stCondLst>
                                            <p:cond delay="1668"/>
                                          </p:stCondLst>
                                        </p:cTn>
                                        <p:tgtEl>
                                          <p:spTgt spid="3">
                                            <p:txEl>
                                              <p:pRg st="9" end="9"/>
                                            </p:txEl>
                                          </p:spTgt>
                                        </p:tgtEl>
                                      </p:cBhvr>
                                      <p:to x="100000" y="100000"/>
                                    </p:animScale>
                                    <p:animScale>
                                      <p:cBhvr>
                                        <p:cTn id="181" dur="26">
                                          <p:stCondLst>
                                            <p:cond delay="1808"/>
                                          </p:stCondLst>
                                        </p:cTn>
                                        <p:tgtEl>
                                          <p:spTgt spid="3">
                                            <p:txEl>
                                              <p:pRg st="9" end="9"/>
                                            </p:txEl>
                                          </p:spTgt>
                                        </p:tgtEl>
                                      </p:cBhvr>
                                      <p:to x="100000" y="95000"/>
                                    </p:animScale>
                                    <p:animScale>
                                      <p:cBhvr>
                                        <p:cTn id="182" dur="166" decel="50000">
                                          <p:stCondLst>
                                            <p:cond delay="1834"/>
                                          </p:stCondLst>
                                        </p:cTn>
                                        <p:tgtEl>
                                          <p:spTgt spid="3">
                                            <p:txEl>
                                              <p:pRg st="9" end="9"/>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3">
                                            <p:txEl>
                                              <p:pRg st="10" end="10"/>
                                            </p:txEl>
                                          </p:spTgt>
                                        </p:tgtEl>
                                        <p:attrNameLst>
                                          <p:attrName>style.visibility</p:attrName>
                                        </p:attrNameLst>
                                      </p:cBhvr>
                                      <p:to>
                                        <p:strVal val="visible"/>
                                      </p:to>
                                    </p:set>
                                    <p:animEffect transition="in" filter="wipe(down)">
                                      <p:cBhvr>
                                        <p:cTn id="187" dur="580">
                                          <p:stCondLst>
                                            <p:cond delay="0"/>
                                          </p:stCondLst>
                                        </p:cTn>
                                        <p:tgtEl>
                                          <p:spTgt spid="3">
                                            <p:txEl>
                                              <p:pRg st="10" end="10"/>
                                            </p:txEl>
                                          </p:spTgt>
                                        </p:tgtEl>
                                      </p:cBhvr>
                                    </p:animEffect>
                                    <p:anim calcmode="lin" valueType="num">
                                      <p:cBhvr>
                                        <p:cTn id="188"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10" end="10"/>
                                            </p:txEl>
                                          </p:spTgt>
                                        </p:tgtEl>
                                      </p:cBhvr>
                                      <p:to x="100000" y="60000"/>
                                    </p:animScale>
                                    <p:animScale>
                                      <p:cBhvr>
                                        <p:cTn id="194" dur="166" decel="50000">
                                          <p:stCondLst>
                                            <p:cond delay="676"/>
                                          </p:stCondLst>
                                        </p:cTn>
                                        <p:tgtEl>
                                          <p:spTgt spid="3">
                                            <p:txEl>
                                              <p:pRg st="10" end="10"/>
                                            </p:txEl>
                                          </p:spTgt>
                                        </p:tgtEl>
                                      </p:cBhvr>
                                      <p:to x="100000" y="100000"/>
                                    </p:animScale>
                                    <p:animScale>
                                      <p:cBhvr>
                                        <p:cTn id="195" dur="26">
                                          <p:stCondLst>
                                            <p:cond delay="1312"/>
                                          </p:stCondLst>
                                        </p:cTn>
                                        <p:tgtEl>
                                          <p:spTgt spid="3">
                                            <p:txEl>
                                              <p:pRg st="10" end="10"/>
                                            </p:txEl>
                                          </p:spTgt>
                                        </p:tgtEl>
                                      </p:cBhvr>
                                      <p:to x="100000" y="80000"/>
                                    </p:animScale>
                                    <p:animScale>
                                      <p:cBhvr>
                                        <p:cTn id="196" dur="166" decel="50000">
                                          <p:stCondLst>
                                            <p:cond delay="1338"/>
                                          </p:stCondLst>
                                        </p:cTn>
                                        <p:tgtEl>
                                          <p:spTgt spid="3">
                                            <p:txEl>
                                              <p:pRg st="10" end="10"/>
                                            </p:txEl>
                                          </p:spTgt>
                                        </p:tgtEl>
                                      </p:cBhvr>
                                      <p:to x="100000" y="100000"/>
                                    </p:animScale>
                                    <p:animScale>
                                      <p:cBhvr>
                                        <p:cTn id="197" dur="26">
                                          <p:stCondLst>
                                            <p:cond delay="1642"/>
                                          </p:stCondLst>
                                        </p:cTn>
                                        <p:tgtEl>
                                          <p:spTgt spid="3">
                                            <p:txEl>
                                              <p:pRg st="10" end="10"/>
                                            </p:txEl>
                                          </p:spTgt>
                                        </p:tgtEl>
                                      </p:cBhvr>
                                      <p:to x="100000" y="90000"/>
                                    </p:animScale>
                                    <p:animScale>
                                      <p:cBhvr>
                                        <p:cTn id="198" dur="166" decel="50000">
                                          <p:stCondLst>
                                            <p:cond delay="1668"/>
                                          </p:stCondLst>
                                        </p:cTn>
                                        <p:tgtEl>
                                          <p:spTgt spid="3">
                                            <p:txEl>
                                              <p:pRg st="10" end="10"/>
                                            </p:txEl>
                                          </p:spTgt>
                                        </p:tgtEl>
                                      </p:cBhvr>
                                      <p:to x="100000" y="100000"/>
                                    </p:animScale>
                                    <p:animScale>
                                      <p:cBhvr>
                                        <p:cTn id="199" dur="26">
                                          <p:stCondLst>
                                            <p:cond delay="1808"/>
                                          </p:stCondLst>
                                        </p:cTn>
                                        <p:tgtEl>
                                          <p:spTgt spid="3">
                                            <p:txEl>
                                              <p:pRg st="10" end="10"/>
                                            </p:txEl>
                                          </p:spTgt>
                                        </p:tgtEl>
                                      </p:cBhvr>
                                      <p:to x="100000" y="95000"/>
                                    </p:animScale>
                                    <p:animScale>
                                      <p:cBhvr>
                                        <p:cTn id="200" dur="166" decel="50000">
                                          <p:stCondLst>
                                            <p:cond delay="1834"/>
                                          </p:stCondLst>
                                        </p:cTn>
                                        <p:tgtEl>
                                          <p:spTgt spid="3">
                                            <p:txEl>
                                              <p:pRg st="10" end="10"/>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0" nodeType="clickEffect">
                                  <p:stCondLst>
                                    <p:cond delay="0"/>
                                  </p:stCondLst>
                                  <p:childTnLst>
                                    <p:set>
                                      <p:cBhvr>
                                        <p:cTn id="204" dur="1" fill="hold">
                                          <p:stCondLst>
                                            <p:cond delay="0"/>
                                          </p:stCondLst>
                                        </p:cTn>
                                        <p:tgtEl>
                                          <p:spTgt spid="3">
                                            <p:txEl>
                                              <p:pRg st="11" end="11"/>
                                            </p:txEl>
                                          </p:spTgt>
                                        </p:tgtEl>
                                        <p:attrNameLst>
                                          <p:attrName>style.visibility</p:attrName>
                                        </p:attrNameLst>
                                      </p:cBhvr>
                                      <p:to>
                                        <p:strVal val="visible"/>
                                      </p:to>
                                    </p:set>
                                    <p:animEffect transition="in" filter="wipe(down)">
                                      <p:cBhvr>
                                        <p:cTn id="205" dur="580">
                                          <p:stCondLst>
                                            <p:cond delay="0"/>
                                          </p:stCondLst>
                                        </p:cTn>
                                        <p:tgtEl>
                                          <p:spTgt spid="3">
                                            <p:txEl>
                                              <p:pRg st="11" end="11"/>
                                            </p:txEl>
                                          </p:spTgt>
                                        </p:tgtEl>
                                      </p:cBhvr>
                                    </p:animEffect>
                                    <p:anim calcmode="lin" valueType="num">
                                      <p:cBhvr>
                                        <p:cTn id="206"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3">
                                            <p:txEl>
                                              <p:pRg st="11" end="11"/>
                                            </p:txEl>
                                          </p:spTgt>
                                        </p:tgtEl>
                                      </p:cBhvr>
                                      <p:to x="100000" y="60000"/>
                                    </p:animScale>
                                    <p:animScale>
                                      <p:cBhvr>
                                        <p:cTn id="212" dur="166" decel="50000">
                                          <p:stCondLst>
                                            <p:cond delay="676"/>
                                          </p:stCondLst>
                                        </p:cTn>
                                        <p:tgtEl>
                                          <p:spTgt spid="3">
                                            <p:txEl>
                                              <p:pRg st="11" end="11"/>
                                            </p:txEl>
                                          </p:spTgt>
                                        </p:tgtEl>
                                      </p:cBhvr>
                                      <p:to x="100000" y="100000"/>
                                    </p:animScale>
                                    <p:animScale>
                                      <p:cBhvr>
                                        <p:cTn id="213" dur="26">
                                          <p:stCondLst>
                                            <p:cond delay="1312"/>
                                          </p:stCondLst>
                                        </p:cTn>
                                        <p:tgtEl>
                                          <p:spTgt spid="3">
                                            <p:txEl>
                                              <p:pRg st="11" end="11"/>
                                            </p:txEl>
                                          </p:spTgt>
                                        </p:tgtEl>
                                      </p:cBhvr>
                                      <p:to x="100000" y="80000"/>
                                    </p:animScale>
                                    <p:animScale>
                                      <p:cBhvr>
                                        <p:cTn id="214" dur="166" decel="50000">
                                          <p:stCondLst>
                                            <p:cond delay="1338"/>
                                          </p:stCondLst>
                                        </p:cTn>
                                        <p:tgtEl>
                                          <p:spTgt spid="3">
                                            <p:txEl>
                                              <p:pRg st="11" end="11"/>
                                            </p:txEl>
                                          </p:spTgt>
                                        </p:tgtEl>
                                      </p:cBhvr>
                                      <p:to x="100000" y="100000"/>
                                    </p:animScale>
                                    <p:animScale>
                                      <p:cBhvr>
                                        <p:cTn id="215" dur="26">
                                          <p:stCondLst>
                                            <p:cond delay="1642"/>
                                          </p:stCondLst>
                                        </p:cTn>
                                        <p:tgtEl>
                                          <p:spTgt spid="3">
                                            <p:txEl>
                                              <p:pRg st="11" end="11"/>
                                            </p:txEl>
                                          </p:spTgt>
                                        </p:tgtEl>
                                      </p:cBhvr>
                                      <p:to x="100000" y="90000"/>
                                    </p:animScale>
                                    <p:animScale>
                                      <p:cBhvr>
                                        <p:cTn id="216" dur="166" decel="50000">
                                          <p:stCondLst>
                                            <p:cond delay="1668"/>
                                          </p:stCondLst>
                                        </p:cTn>
                                        <p:tgtEl>
                                          <p:spTgt spid="3">
                                            <p:txEl>
                                              <p:pRg st="11" end="11"/>
                                            </p:txEl>
                                          </p:spTgt>
                                        </p:tgtEl>
                                      </p:cBhvr>
                                      <p:to x="100000" y="100000"/>
                                    </p:animScale>
                                    <p:animScale>
                                      <p:cBhvr>
                                        <p:cTn id="217" dur="26">
                                          <p:stCondLst>
                                            <p:cond delay="1808"/>
                                          </p:stCondLst>
                                        </p:cTn>
                                        <p:tgtEl>
                                          <p:spTgt spid="3">
                                            <p:txEl>
                                              <p:pRg st="11" end="11"/>
                                            </p:txEl>
                                          </p:spTgt>
                                        </p:tgtEl>
                                      </p:cBhvr>
                                      <p:to x="100000" y="95000"/>
                                    </p:animScale>
                                    <p:animScale>
                                      <p:cBhvr>
                                        <p:cTn id="218" dur="166" decel="50000">
                                          <p:stCondLst>
                                            <p:cond delay="1834"/>
                                          </p:stCondLst>
                                        </p:cTn>
                                        <p:tgtEl>
                                          <p:spTgt spid="3">
                                            <p:txEl>
                                              <p:pRg st="11" end="11"/>
                                            </p:txEl>
                                          </p:spTgt>
                                        </p:tgtEl>
                                      </p:cBhvr>
                                      <p:to x="100000" y="100000"/>
                                    </p:animScale>
                                  </p:childTnLst>
                                </p:cTn>
                              </p:par>
                            </p:childTnLst>
                          </p:cTn>
                        </p:par>
                      </p:childTnLst>
                    </p:cTn>
                  </p:par>
                  <p:par>
                    <p:cTn id="219" fill="hold">
                      <p:stCondLst>
                        <p:cond delay="indefinite"/>
                      </p:stCondLst>
                      <p:childTnLst>
                        <p:par>
                          <p:cTn id="220" fill="hold">
                            <p:stCondLst>
                              <p:cond delay="0"/>
                            </p:stCondLst>
                            <p:childTnLst>
                              <p:par>
                                <p:cTn id="221" presetID="26" presetClass="entr" presetSubtype="0" fill="hold" grpId="0" nodeType="clickEffect">
                                  <p:stCondLst>
                                    <p:cond delay="0"/>
                                  </p:stCondLst>
                                  <p:childTnLst>
                                    <p:set>
                                      <p:cBhvr>
                                        <p:cTn id="222" dur="1" fill="hold">
                                          <p:stCondLst>
                                            <p:cond delay="0"/>
                                          </p:stCondLst>
                                        </p:cTn>
                                        <p:tgtEl>
                                          <p:spTgt spid="3">
                                            <p:txEl>
                                              <p:pRg st="12" end="12"/>
                                            </p:txEl>
                                          </p:spTgt>
                                        </p:tgtEl>
                                        <p:attrNameLst>
                                          <p:attrName>style.visibility</p:attrName>
                                        </p:attrNameLst>
                                      </p:cBhvr>
                                      <p:to>
                                        <p:strVal val="visible"/>
                                      </p:to>
                                    </p:set>
                                    <p:animEffect transition="in" filter="wipe(down)">
                                      <p:cBhvr>
                                        <p:cTn id="223" dur="580">
                                          <p:stCondLst>
                                            <p:cond delay="0"/>
                                          </p:stCondLst>
                                        </p:cTn>
                                        <p:tgtEl>
                                          <p:spTgt spid="3">
                                            <p:txEl>
                                              <p:pRg st="12" end="12"/>
                                            </p:txEl>
                                          </p:spTgt>
                                        </p:tgtEl>
                                      </p:cBhvr>
                                    </p:animEffect>
                                    <p:anim calcmode="lin" valueType="num">
                                      <p:cBhvr>
                                        <p:cTn id="224"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225"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226"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227"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228"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229" dur="26">
                                          <p:stCondLst>
                                            <p:cond delay="650"/>
                                          </p:stCondLst>
                                        </p:cTn>
                                        <p:tgtEl>
                                          <p:spTgt spid="3">
                                            <p:txEl>
                                              <p:pRg st="12" end="12"/>
                                            </p:txEl>
                                          </p:spTgt>
                                        </p:tgtEl>
                                      </p:cBhvr>
                                      <p:to x="100000" y="60000"/>
                                    </p:animScale>
                                    <p:animScale>
                                      <p:cBhvr>
                                        <p:cTn id="230" dur="166" decel="50000">
                                          <p:stCondLst>
                                            <p:cond delay="676"/>
                                          </p:stCondLst>
                                        </p:cTn>
                                        <p:tgtEl>
                                          <p:spTgt spid="3">
                                            <p:txEl>
                                              <p:pRg st="12" end="12"/>
                                            </p:txEl>
                                          </p:spTgt>
                                        </p:tgtEl>
                                      </p:cBhvr>
                                      <p:to x="100000" y="100000"/>
                                    </p:animScale>
                                    <p:animScale>
                                      <p:cBhvr>
                                        <p:cTn id="231" dur="26">
                                          <p:stCondLst>
                                            <p:cond delay="1312"/>
                                          </p:stCondLst>
                                        </p:cTn>
                                        <p:tgtEl>
                                          <p:spTgt spid="3">
                                            <p:txEl>
                                              <p:pRg st="12" end="12"/>
                                            </p:txEl>
                                          </p:spTgt>
                                        </p:tgtEl>
                                      </p:cBhvr>
                                      <p:to x="100000" y="80000"/>
                                    </p:animScale>
                                    <p:animScale>
                                      <p:cBhvr>
                                        <p:cTn id="232" dur="166" decel="50000">
                                          <p:stCondLst>
                                            <p:cond delay="1338"/>
                                          </p:stCondLst>
                                        </p:cTn>
                                        <p:tgtEl>
                                          <p:spTgt spid="3">
                                            <p:txEl>
                                              <p:pRg st="12" end="12"/>
                                            </p:txEl>
                                          </p:spTgt>
                                        </p:tgtEl>
                                      </p:cBhvr>
                                      <p:to x="100000" y="100000"/>
                                    </p:animScale>
                                    <p:animScale>
                                      <p:cBhvr>
                                        <p:cTn id="233" dur="26">
                                          <p:stCondLst>
                                            <p:cond delay="1642"/>
                                          </p:stCondLst>
                                        </p:cTn>
                                        <p:tgtEl>
                                          <p:spTgt spid="3">
                                            <p:txEl>
                                              <p:pRg st="12" end="12"/>
                                            </p:txEl>
                                          </p:spTgt>
                                        </p:tgtEl>
                                      </p:cBhvr>
                                      <p:to x="100000" y="90000"/>
                                    </p:animScale>
                                    <p:animScale>
                                      <p:cBhvr>
                                        <p:cTn id="234" dur="166" decel="50000">
                                          <p:stCondLst>
                                            <p:cond delay="1668"/>
                                          </p:stCondLst>
                                        </p:cTn>
                                        <p:tgtEl>
                                          <p:spTgt spid="3">
                                            <p:txEl>
                                              <p:pRg st="12" end="12"/>
                                            </p:txEl>
                                          </p:spTgt>
                                        </p:tgtEl>
                                      </p:cBhvr>
                                      <p:to x="100000" y="100000"/>
                                    </p:animScale>
                                    <p:animScale>
                                      <p:cBhvr>
                                        <p:cTn id="235" dur="26">
                                          <p:stCondLst>
                                            <p:cond delay="1808"/>
                                          </p:stCondLst>
                                        </p:cTn>
                                        <p:tgtEl>
                                          <p:spTgt spid="3">
                                            <p:txEl>
                                              <p:pRg st="12" end="12"/>
                                            </p:txEl>
                                          </p:spTgt>
                                        </p:tgtEl>
                                      </p:cBhvr>
                                      <p:to x="100000" y="95000"/>
                                    </p:animScale>
                                    <p:animScale>
                                      <p:cBhvr>
                                        <p:cTn id="236" dur="166" decel="50000">
                                          <p:stCondLst>
                                            <p:cond delay="1834"/>
                                          </p:stCondLst>
                                        </p:cTn>
                                        <p:tgtEl>
                                          <p:spTgt spid="3">
                                            <p:txEl>
                                              <p:pRg st="12" end="12"/>
                                            </p:txEl>
                                          </p:spTgt>
                                        </p:tgtEl>
                                      </p:cBhvr>
                                      <p:to x="100000" y="100000"/>
                                    </p:animScale>
                                  </p:childTnLst>
                                </p:cTn>
                              </p:par>
                            </p:childTnLst>
                          </p:cTn>
                        </p:par>
                      </p:childTnLst>
                    </p:cTn>
                  </p:par>
                  <p:par>
                    <p:cTn id="237" fill="hold">
                      <p:stCondLst>
                        <p:cond delay="indefinite"/>
                      </p:stCondLst>
                      <p:childTnLst>
                        <p:par>
                          <p:cTn id="238" fill="hold">
                            <p:stCondLst>
                              <p:cond delay="0"/>
                            </p:stCondLst>
                            <p:childTnLst>
                              <p:par>
                                <p:cTn id="239" presetID="42" presetClass="entr" presetSubtype="0" fill="hold" grpId="0" nodeType="clickEffect">
                                  <p:stCondLst>
                                    <p:cond delay="0"/>
                                  </p:stCondLst>
                                  <p:childTnLst>
                                    <p:set>
                                      <p:cBhvr>
                                        <p:cTn id="240" dur="1" fill="hold">
                                          <p:stCondLst>
                                            <p:cond delay="0"/>
                                          </p:stCondLst>
                                        </p:cTn>
                                        <p:tgtEl>
                                          <p:spTgt spid="2"/>
                                        </p:tgtEl>
                                        <p:attrNameLst>
                                          <p:attrName>style.visibility</p:attrName>
                                        </p:attrNameLst>
                                      </p:cBhvr>
                                      <p:to>
                                        <p:strVal val="visible"/>
                                      </p:to>
                                    </p:set>
                                    <p:animEffect transition="in" filter="fade">
                                      <p:cBhvr>
                                        <p:cTn id="241" dur="1000"/>
                                        <p:tgtEl>
                                          <p:spTgt spid="2"/>
                                        </p:tgtEl>
                                      </p:cBhvr>
                                    </p:animEffect>
                                    <p:anim calcmode="lin" valueType="num">
                                      <p:cBhvr>
                                        <p:cTn id="242" dur="1000" fill="hold"/>
                                        <p:tgtEl>
                                          <p:spTgt spid="2"/>
                                        </p:tgtEl>
                                        <p:attrNameLst>
                                          <p:attrName>ppt_x</p:attrName>
                                        </p:attrNameLst>
                                      </p:cBhvr>
                                      <p:tavLst>
                                        <p:tav tm="0">
                                          <p:val>
                                            <p:strVal val="#ppt_x"/>
                                          </p:val>
                                        </p:tav>
                                        <p:tav tm="100000">
                                          <p:val>
                                            <p:strVal val="#ppt_x"/>
                                          </p:val>
                                        </p:tav>
                                      </p:tavLst>
                                    </p:anim>
                                    <p:anim calcmode="lin" valueType="num">
                                      <p:cBhvr>
                                        <p:cTn id="24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sz="3600" dirty="0">
                <a:effectLst/>
                <a:latin typeface="Simplified Arabic" pitchFamily="18" charset="-78"/>
                <a:cs typeface="Simplified Arabic" pitchFamily="18" charset="-78"/>
              </a:rPr>
              <a:t>نظرة الى مسرحياته: </a:t>
            </a: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sz="3200" b="1" dirty="0">
                <a:solidFill>
                  <a:srgbClr val="FFFF00"/>
                </a:solidFill>
                <a:latin typeface="Simplified Arabic" pitchFamily="18" charset="-78"/>
                <a:cs typeface="Simplified Arabic" pitchFamily="18" charset="-78"/>
              </a:rPr>
              <a:t>مسرحياته </a:t>
            </a:r>
            <a:r>
              <a:rPr lang="ar-SA" sz="3200" b="1" dirty="0" smtClean="0">
                <a:solidFill>
                  <a:srgbClr val="FFFF00"/>
                </a:solidFill>
                <a:latin typeface="Simplified Arabic" pitchFamily="18" charset="-78"/>
                <a:cs typeface="Simplified Arabic" pitchFamily="18" charset="-78"/>
              </a:rPr>
              <a:t>السياسية :</a:t>
            </a:r>
            <a:endParaRPr lang="ar-SA" sz="3200" dirty="0">
              <a:solidFill>
                <a:srgbClr val="FFFF00"/>
              </a:solidFill>
              <a:latin typeface="Simplified Arabic" pitchFamily="18" charset="-78"/>
              <a:cs typeface="Simplified Arabic" pitchFamily="18" charset="-78"/>
            </a:endParaRPr>
          </a:p>
          <a:p>
            <a:pPr lvl="0" algn="r" rtl="1">
              <a:buFont typeface="Wingdings" pitchFamily="2" charset="2"/>
              <a:buChar char="Ø"/>
            </a:pPr>
            <a:r>
              <a:rPr lang="ar-SA" sz="3200" dirty="0" smtClean="0">
                <a:latin typeface="Simplified Arabic" pitchFamily="18" charset="-78"/>
                <a:cs typeface="Simplified Arabic" pitchFamily="18" charset="-78"/>
              </a:rPr>
              <a:t>سقوط فرعون </a:t>
            </a:r>
          </a:p>
          <a:p>
            <a:pPr algn="just" rtl="1">
              <a:buFont typeface="Wingdings" pitchFamily="2" charset="2"/>
              <a:buChar char="Ø"/>
            </a:pPr>
            <a:r>
              <a:rPr lang="ar-SA" sz="3200" dirty="0" smtClean="0">
                <a:latin typeface="Simplified Arabic" pitchFamily="18" charset="-78"/>
                <a:cs typeface="Simplified Arabic" pitchFamily="18" charset="-78"/>
              </a:rPr>
              <a:t>سليمان الحلبى </a:t>
            </a:r>
          </a:p>
          <a:p>
            <a:pPr algn="just" rtl="1">
              <a:buFont typeface="Wingdings" pitchFamily="2" charset="2"/>
              <a:buChar char="Ø"/>
            </a:pPr>
            <a:r>
              <a:rPr lang="ar-SA" sz="3200" dirty="0" smtClean="0">
                <a:latin typeface="Simplified Arabic" pitchFamily="18" charset="-78"/>
                <a:cs typeface="Simplified Arabic" pitchFamily="18" charset="-78"/>
              </a:rPr>
              <a:t>الفخ</a:t>
            </a:r>
          </a:p>
          <a:p>
            <a:pPr algn="just" rtl="1">
              <a:buFont typeface="Wingdings" pitchFamily="2" charset="2"/>
              <a:buChar char="Ø"/>
            </a:pPr>
            <a:r>
              <a:rPr lang="ar-SA" sz="3200" dirty="0" smtClean="0">
                <a:latin typeface="Simplified Arabic" pitchFamily="18" charset="-78"/>
                <a:cs typeface="Simplified Arabic" pitchFamily="18" charset="-78"/>
              </a:rPr>
              <a:t>بالإجماع </a:t>
            </a:r>
            <a:r>
              <a:rPr lang="ar-SA" sz="3200" dirty="0">
                <a:latin typeface="Simplified Arabic" pitchFamily="18" charset="-78"/>
                <a:cs typeface="Simplified Arabic" pitchFamily="18" charset="-78"/>
              </a:rPr>
              <a:t>زائد </a:t>
            </a:r>
            <a:r>
              <a:rPr lang="ar-SA" sz="3200" dirty="0" smtClean="0">
                <a:latin typeface="Simplified Arabic" pitchFamily="18" charset="-78"/>
                <a:cs typeface="Simplified Arabic" pitchFamily="18" charset="-78"/>
              </a:rPr>
              <a:t>واحد  </a:t>
            </a:r>
          </a:p>
          <a:p>
            <a:pPr marL="137160" indent="0" algn="just" rtl="1">
              <a:buNone/>
            </a:pPr>
            <a:r>
              <a:rPr lang="ar-SA" sz="3200" dirty="0" smtClean="0">
                <a:latin typeface="Simplified Arabic" pitchFamily="18" charset="-78"/>
                <a:cs typeface="Simplified Arabic" pitchFamily="18" charset="-78"/>
              </a:rPr>
              <a:t>                    وصفها </a:t>
            </a:r>
            <a:r>
              <a:rPr lang="ar-SA" sz="3200" dirty="0">
                <a:latin typeface="Simplified Arabic" pitchFamily="18" charset="-78"/>
                <a:cs typeface="Simplified Arabic" pitchFamily="18" charset="-78"/>
              </a:rPr>
              <a:t>النقاد بأنها مسرحيات سياسية لم يكتفِ المؤلف بتسجيل الحقائق وإلقاء الأضواء على الواقع السياسى الذى يعيش فيه، وإنما إتجه إلى تضمين أعماله إشارات من الحُكم على هذه الحقائق، فى محاولة لاستكشاف السياسة المعاصرة، من خلال التركيز على الأزمات والورطات السياسة وفشل المجتمع فى تخليص نفسه منها</a:t>
            </a:r>
            <a:r>
              <a:rPr lang="en-US" sz="3200" dirty="0">
                <a:latin typeface="Simplified Arabic" pitchFamily="18" charset="-78"/>
                <a:cs typeface="Simplified Arabic" pitchFamily="18" charset="-78"/>
              </a:rPr>
              <a:t>.</a:t>
            </a:r>
          </a:p>
          <a:p>
            <a:pPr marL="137160" indent="0" algn="just" rtl="1">
              <a:buNone/>
            </a:pPr>
            <a:endParaRPr lang="en-US"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3374387093"/>
      </p:ext>
    </p:extLst>
  </p:cSld>
  <p:clrMapOvr>
    <a:masterClrMapping/>
  </p:clrMapOvr>
  <p:transition spd="slow">
    <p:push dir="u"/>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200" dirty="0">
                <a:effectLst/>
                <a:latin typeface="Simplified Arabic" pitchFamily="18" charset="-78"/>
                <a:cs typeface="Simplified Arabic" pitchFamily="18" charset="-78"/>
              </a:rPr>
              <a:t>نظرة الى مسرحياته:</a:t>
            </a:r>
            <a:endParaRPr lang="en-US" sz="3200" dirty="0"/>
          </a:p>
        </p:txBody>
      </p:sp>
      <p:sp>
        <p:nvSpPr>
          <p:cNvPr id="3" name="Content Placeholder 2"/>
          <p:cNvSpPr>
            <a:spLocks noGrp="1"/>
          </p:cNvSpPr>
          <p:nvPr>
            <p:ph idx="1"/>
          </p:nvPr>
        </p:nvSpPr>
        <p:spPr/>
        <p:txBody>
          <a:bodyPr/>
          <a:lstStyle/>
          <a:p>
            <a:pPr lvl="0" algn="just" rtl="1"/>
            <a:r>
              <a:rPr lang="ar-SA" b="1" dirty="0">
                <a:solidFill>
                  <a:srgbClr val="FFFF00"/>
                </a:solidFill>
                <a:latin typeface="Simplified Arabic" pitchFamily="18" charset="-78"/>
                <a:cs typeface="Simplified Arabic" pitchFamily="18" charset="-78"/>
              </a:rPr>
              <a:t>مسرحية عن إنتفاضة الشعب الفلسطيننى (مسرحية ثورة الحجارة</a:t>
            </a:r>
            <a:r>
              <a:rPr lang="ar-SA" b="1" dirty="0" smtClean="0">
                <a:solidFill>
                  <a:srgbClr val="FFFF00"/>
                </a:solidFill>
                <a:latin typeface="Simplified Arabic" pitchFamily="18" charset="-78"/>
                <a:cs typeface="Simplified Arabic" pitchFamily="18" charset="-78"/>
              </a:rPr>
              <a:t>):</a:t>
            </a:r>
            <a:r>
              <a:rPr lang="ar-SA" dirty="0" smtClean="0">
                <a:latin typeface="Simplified Arabic" pitchFamily="18" charset="-78"/>
                <a:cs typeface="Simplified Arabic" pitchFamily="18" charset="-78"/>
              </a:rPr>
              <a:t>                                    مسرحية </a:t>
            </a:r>
            <a:r>
              <a:rPr lang="ar-SA" dirty="0">
                <a:latin typeface="Simplified Arabic" pitchFamily="18" charset="-78"/>
                <a:cs typeface="Simplified Arabic" pitchFamily="18" charset="-78"/>
              </a:rPr>
              <a:t>" ثورة الحجارة هي أحداث ما قدمت المؤلف للمسرح المصرى وهى لم تكن مجرد تطوير للشكل المسرحى، وإنما كانت فى جوهرها تصويرا لما أحدثته الصهيونية من إغتراب الإنسان الفلسطينى فى وطنه وفى الدنيا كلها ، وما أحدثته الصهيونية من الإغتراب الشامل للإنسان اليهودى حيث شعر المواطن الإنجليزى  أو الأمريكي اليهودى فجأة بأن واجبه ان يفقد شهوره بالمواطنة فى بلاده. وبأنه مدعو ليكتسب شعور المواطنة فى بلاد غربية عنه هى فلسطين ، فهو مغترب بالعنف  ومغترب بالتناقض وفى صدام ولآءاته. والى  جانب هذا يحتوى المسرحية .</a:t>
            </a:r>
            <a:endParaRPr lang="en-US" dirty="0">
              <a:latin typeface="Simplified Arabic" pitchFamily="18" charset="-78"/>
              <a:cs typeface="Simplified Arabic" pitchFamily="18" charset="-78"/>
            </a:endParaRPr>
          </a:p>
          <a:p>
            <a:pPr algn="just" rtl="1"/>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3350477634"/>
      </p:ext>
    </p:extLst>
  </p:cSld>
  <p:clrMapOvr>
    <a:masterClrMapping/>
  </p:clrMapOvr>
  <p:transition spd="slow">
    <p:push dir="u"/>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dirty="0">
                <a:effectLst/>
                <a:latin typeface="Simplified Arabic" pitchFamily="18" charset="-78"/>
                <a:cs typeface="Simplified Arabic" pitchFamily="18" charset="-78"/>
              </a:rPr>
              <a:t>نظرة الى مسرحياته:</a:t>
            </a:r>
            <a:endParaRPr lang="en-US" sz="3200" dirty="0"/>
          </a:p>
        </p:txBody>
      </p:sp>
      <p:sp>
        <p:nvSpPr>
          <p:cNvPr id="3" name="Content Placeholder 2"/>
          <p:cNvSpPr>
            <a:spLocks noGrp="1"/>
          </p:cNvSpPr>
          <p:nvPr>
            <p:ph idx="1"/>
          </p:nvPr>
        </p:nvSpPr>
        <p:spPr/>
        <p:txBody>
          <a:bodyPr/>
          <a:lstStyle/>
          <a:p>
            <a:pPr lvl="0" algn="just" rtl="1"/>
            <a:r>
              <a:rPr lang="ar-SA" b="1" dirty="0">
                <a:solidFill>
                  <a:srgbClr val="FFFF00"/>
                </a:solidFill>
              </a:rPr>
              <a:t>مسرحية "الأميرة </a:t>
            </a:r>
            <a:r>
              <a:rPr lang="ar-SA" b="1" dirty="0" smtClean="0">
                <a:solidFill>
                  <a:srgbClr val="FFFF00"/>
                </a:solidFill>
              </a:rPr>
              <a:t>والصعلوك"</a:t>
            </a:r>
            <a:endParaRPr lang="en-US" dirty="0" smtClean="0">
              <a:solidFill>
                <a:srgbClr val="FFFF00"/>
              </a:solidFill>
            </a:endParaRPr>
          </a:p>
          <a:p>
            <a:pPr marL="137160" indent="0" algn="just" rtl="1">
              <a:buNone/>
            </a:pPr>
            <a:r>
              <a:rPr lang="ar-SA" dirty="0" smtClean="0"/>
              <a:t>        الأميرة والصعلوك هى آخر مسرحيات الفريد فرج، وآخر ما عرض له القوم المسرحى فى حياته.فى هذه المسرحية التى تجرى أحداثها بالقاهرة فى القرن الثامن عشر بين أميرة وصعلوك. يعبر الكاتب عن رؤيته للعلاقة بين المحبين ولحق المرأة فى ان تكون كفئا للرجل ولحيرة الإنسان وما ينوء به من معاناة إزاء ما فى الحياة من متناقضات وتميز وخلط.تقدم المجتمع وتحقيق أحلامه فى العدل والحرية.كما يطرح رأيه فى المعرفة والتأليف والرقابة فلا كثير من أحواله الدنيا التى لم ينعزل عنها وظلت تثقل قلبه وتدفعه لكتابة.</a:t>
            </a:r>
            <a:endParaRPr lang="en-US" dirty="0" smtClean="0"/>
          </a:p>
          <a:p>
            <a:pPr marL="137160" indent="0" algn="just" rtl="1">
              <a:buNone/>
            </a:pPr>
            <a:endParaRPr lang="ar-SA" dirty="0" smtClean="0">
              <a:solidFill>
                <a:srgbClr val="FFFF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975575413"/>
      </p:ext>
    </p:extLst>
  </p:cSld>
  <p:clrMapOvr>
    <a:masterClrMapping/>
  </p:clrMapOvr>
  <p:transition spd="slow">
    <p:push dir="u"/>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dirty="0">
                <a:effectLst/>
                <a:latin typeface="Simplified Arabic" pitchFamily="18" charset="-78"/>
                <a:cs typeface="Simplified Arabic" pitchFamily="18" charset="-78"/>
              </a:rPr>
              <a:t>نظرة الى مسرحياته:</a:t>
            </a:r>
            <a:endParaRPr lang="en-US" sz="3200" dirty="0"/>
          </a:p>
        </p:txBody>
      </p:sp>
      <p:sp>
        <p:nvSpPr>
          <p:cNvPr id="3" name="Content Placeholder 2"/>
          <p:cNvSpPr>
            <a:spLocks noGrp="1"/>
          </p:cNvSpPr>
          <p:nvPr>
            <p:ph idx="1"/>
          </p:nvPr>
        </p:nvSpPr>
        <p:spPr>
          <a:xfrm>
            <a:off x="457200" y="1600200"/>
            <a:ext cx="8229600" cy="5334000"/>
          </a:xfrm>
        </p:spPr>
        <p:txBody>
          <a:bodyPr>
            <a:noAutofit/>
          </a:bodyPr>
          <a:lstStyle/>
          <a:p>
            <a:pPr lvl="0" algn="just" rtl="1"/>
            <a:r>
              <a:rPr lang="ar-SA" sz="2400" b="1" dirty="0">
                <a:solidFill>
                  <a:srgbClr val="FFFF00"/>
                </a:solidFill>
                <a:latin typeface="Simplified Arabic" pitchFamily="18" charset="-78"/>
                <a:cs typeface="Simplified Arabic" pitchFamily="18" charset="-78"/>
              </a:rPr>
              <a:t>سمات كتابات الفريد </a:t>
            </a:r>
            <a:r>
              <a:rPr lang="ar-SA" sz="2400" b="1" dirty="0" smtClean="0">
                <a:solidFill>
                  <a:srgbClr val="FFFF00"/>
                </a:solidFill>
                <a:latin typeface="Simplified Arabic" pitchFamily="18" charset="-78"/>
                <a:cs typeface="Simplified Arabic" pitchFamily="18" charset="-78"/>
              </a:rPr>
              <a:t>فرج</a:t>
            </a:r>
            <a:endParaRPr lang="ar-SA" sz="2400" dirty="0">
              <a:solidFill>
                <a:srgbClr val="FFFF00"/>
              </a:solidFill>
              <a:latin typeface="Simplified Arabic" pitchFamily="18" charset="-78"/>
              <a:cs typeface="Simplified Arabic" pitchFamily="18" charset="-78"/>
            </a:endParaRPr>
          </a:p>
          <a:p>
            <a:pPr marL="137160" lvl="0" indent="0" algn="just" rtl="1">
              <a:buNone/>
            </a:pPr>
            <a:r>
              <a:rPr lang="ar-SA" sz="1800" dirty="0" smtClean="0">
                <a:latin typeface="Simplified Arabic" pitchFamily="18" charset="-78"/>
                <a:cs typeface="Simplified Arabic" pitchFamily="18" charset="-78"/>
              </a:rPr>
              <a:t> </a:t>
            </a:r>
            <a:r>
              <a:rPr lang="en-US" sz="1800" dirty="0" smtClean="0">
                <a:latin typeface="Simplified Arabic" pitchFamily="18" charset="-78"/>
                <a:cs typeface="Simplified Arabic" pitchFamily="18" charset="-78"/>
              </a:rPr>
              <a:t>  </a:t>
            </a:r>
            <a:r>
              <a:rPr lang="ar-SA" sz="1800" dirty="0">
                <a:latin typeface="Simplified Arabic" pitchFamily="18" charset="-78"/>
                <a:cs typeface="Simplified Arabic" pitchFamily="18" charset="-78"/>
              </a:rPr>
              <a:t>نجد حضور الذات الجمعية لدى الفريد فرج حضورا آسرا، طاغيا، مباهيا، وفرحا بنفسه، مزهوا، </a:t>
            </a:r>
            <a:r>
              <a:rPr lang="ar-SA" sz="1800" dirty="0" smtClean="0">
                <a:latin typeface="Simplified Arabic" pitchFamily="18" charset="-78"/>
                <a:cs typeface="Simplified Arabic" pitchFamily="18" charset="-78"/>
              </a:rPr>
              <a:t>فهذا </a:t>
            </a:r>
            <a:r>
              <a:rPr lang="ar-SA" sz="1800" dirty="0">
                <a:latin typeface="Simplified Arabic" pitchFamily="18" charset="-78"/>
                <a:cs typeface="Simplified Arabic" pitchFamily="18" charset="-78"/>
              </a:rPr>
              <a:t>هو تراث ألفريد فرج العربي الشرقي يظهر كما لا يظهر في أعمال مسرحي معاصر آخر، "ألف ليلة وليلة" يستلهمها ألفريد في أعماله "حلاق بغداد"، "علي جناح التبريزي وتابعه قفة"، "رسائل قاضي أشبيلية"، و"الأميرة والصعلوك"، و"بق بق الكسلان"، فإذا ما أضفنا السير مثل "الزير سالم"، والتاريخ مثل "سليمان الحلبي"، لوجدنا أنفسنا في مواجهة مبدئية مع محب لهذا التراث، لكن مواجهة أكثر عمقا مع قراءة هذه الأعمال</a:t>
            </a:r>
            <a:r>
              <a:rPr lang="en-US" sz="1800" dirty="0" smtClean="0">
                <a:latin typeface="Simplified Arabic" pitchFamily="18" charset="-78"/>
                <a:cs typeface="Simplified Arabic" pitchFamily="18" charset="-78"/>
              </a:rPr>
              <a:t>.</a:t>
            </a:r>
            <a:endParaRPr lang="ar-SA" sz="1800" dirty="0">
              <a:latin typeface="Simplified Arabic" pitchFamily="18" charset="-78"/>
              <a:cs typeface="Simplified Arabic" pitchFamily="18" charset="-78"/>
            </a:endParaRPr>
          </a:p>
          <a:p>
            <a:pPr marL="137160" lvl="0" indent="0" algn="just" rtl="1">
              <a:buNone/>
            </a:pPr>
            <a:r>
              <a:rPr lang="en-US" sz="1800" dirty="0" smtClean="0">
                <a:latin typeface="Simplified Arabic" pitchFamily="18" charset="-78"/>
                <a:cs typeface="Simplified Arabic" pitchFamily="18" charset="-78"/>
              </a:rPr>
              <a:t>        </a:t>
            </a:r>
            <a:r>
              <a:rPr lang="ar-SA" sz="1800" dirty="0">
                <a:latin typeface="Simplified Arabic" pitchFamily="18" charset="-78"/>
                <a:cs typeface="Simplified Arabic" pitchFamily="18" charset="-78"/>
              </a:rPr>
              <a:t>لأنه لا يقف عند حدود استحضار التراث فحسب، بل هو يصنعه على نحو ما، إنه لا يضع يده في المادة التراثية، بل يضع يده في الخميرة التراثية ذاتها، ينفتح على جوهر وعمق تكوين هذا </a:t>
            </a:r>
            <a:r>
              <a:rPr lang="ar-SA" sz="1800" dirty="0" smtClean="0">
                <a:latin typeface="Simplified Arabic" pitchFamily="18" charset="-78"/>
                <a:cs typeface="Simplified Arabic" pitchFamily="18" charset="-78"/>
              </a:rPr>
              <a:t>التراث</a:t>
            </a:r>
            <a:r>
              <a:rPr lang="ar-SA" sz="1800" dirty="0">
                <a:latin typeface="Simplified Arabic" pitchFamily="18" charset="-78"/>
                <a:cs typeface="Simplified Arabic" pitchFamily="18" charset="-78"/>
              </a:rPr>
              <a:t>.</a:t>
            </a:r>
            <a:r>
              <a:rPr lang="en-US" sz="1800" dirty="0" smtClean="0">
                <a:latin typeface="Simplified Arabic" pitchFamily="18" charset="-78"/>
                <a:cs typeface="Simplified Arabic" pitchFamily="18" charset="-78"/>
              </a:rPr>
              <a:t> </a:t>
            </a:r>
            <a:r>
              <a:rPr lang="ar-SA" sz="1800" dirty="0" smtClean="0">
                <a:latin typeface="Simplified Arabic" pitchFamily="18" charset="-78"/>
                <a:cs typeface="Simplified Arabic" pitchFamily="18" charset="-78"/>
              </a:rPr>
              <a:t>والفريد </a:t>
            </a:r>
            <a:r>
              <a:rPr lang="ar-SA" sz="1800" dirty="0">
                <a:latin typeface="Simplified Arabic" pitchFamily="18" charset="-78"/>
                <a:cs typeface="Simplified Arabic" pitchFamily="18" charset="-78"/>
              </a:rPr>
              <a:t>فرج يستخرج من تراثنا بمعاوله مهرجين خفاف الظل، ويمتعك بضفيرة من الجنون والحكمة،تجدها لدى "أبو الفضول" في "حلاق بغداد"، ولدى "علي جناح" في "علي جناح التبريزي وتابعه قفة"، فقد كان الرجل متمكنا من التراث، ومتمكنا في ذات الوقت من المسرح الغربي وآلياته وأدواته وتصدى ألفريد لرافضي المنجز الغربي عبر تقديمه المنجزات التقنية الدرامية لأعلام القرن العشرين بروتولد برخت، لويجي براندللو، فريدريش دورنيمات، بيتر فايس لتجدهم حاضرين في أعماله</a:t>
            </a:r>
            <a:r>
              <a:rPr lang="en-US" sz="1800" dirty="0" smtClean="0">
                <a:latin typeface="Simplified Arabic" pitchFamily="18" charset="-78"/>
                <a:cs typeface="Simplified Arabic" pitchFamily="18" charset="-78"/>
              </a:rPr>
              <a:t>.</a:t>
            </a:r>
            <a:r>
              <a:rPr lang="ar-SA" sz="1800" dirty="0" smtClean="0">
                <a:latin typeface="Simplified Arabic" pitchFamily="18" charset="-78"/>
                <a:cs typeface="Simplified Arabic" pitchFamily="18" charset="-78"/>
              </a:rPr>
              <a:t>ضفيرة </a:t>
            </a:r>
            <a:r>
              <a:rPr lang="ar-SA" sz="1800" dirty="0">
                <a:latin typeface="Simplified Arabic" pitchFamily="18" charset="-78"/>
                <a:cs typeface="Simplified Arabic" pitchFamily="18" charset="-78"/>
              </a:rPr>
              <a:t>أخرى تميز خصوصية ألفريد وهي تناوله للأمور بمزيج من الجدية واللعب المدهشين، فبداخله وفي أعماقه تكمن شقاوة تذكرك بالفيلسوف نيتشه الذي يصرح في أكثر من موضع بأنه لا يستطيع أن يؤدي مهمات حقيقية إلا عبر شيء من اللعب</a:t>
            </a:r>
            <a:r>
              <a:rPr lang="en-US" sz="1800" dirty="0" smtClean="0">
                <a:latin typeface="Simplified Arabic" pitchFamily="18" charset="-78"/>
                <a:cs typeface="Simplified Arabic" pitchFamily="18" charset="-78"/>
              </a:rPr>
              <a:t>.</a:t>
            </a:r>
            <a:r>
              <a:rPr lang="ar-SA" sz="1800" dirty="0" smtClean="0">
                <a:latin typeface="Simplified Arabic" pitchFamily="18" charset="-78"/>
                <a:cs typeface="Simplified Arabic" pitchFamily="18" charset="-78"/>
              </a:rPr>
              <a:t>ألفريد </a:t>
            </a:r>
            <a:r>
              <a:rPr lang="ar-SA" sz="1800" dirty="0">
                <a:latin typeface="Simplified Arabic" pitchFamily="18" charset="-78"/>
                <a:cs typeface="Simplified Arabic" pitchFamily="18" charset="-78"/>
              </a:rPr>
              <a:t>فرج رغم ما أحاط نفسه به دائما من جدية كان في أعماقه مهرجا وساخرا لحد بعيد، وفي الوقت الذي كنت تراه فيه مبتسما تلمح خلف ابتسامته بالفعل ظلال حزن</a:t>
            </a:r>
            <a:r>
              <a:rPr lang="en-US" sz="1800" dirty="0">
                <a:latin typeface="Simplified Arabic" pitchFamily="18" charset="-78"/>
                <a:cs typeface="Simplified Arabic" pitchFamily="18" charset="-78"/>
              </a:rPr>
              <a:t>.</a:t>
            </a:r>
          </a:p>
          <a:p>
            <a:pPr marL="137160" indent="0" algn="just" rtl="1">
              <a:buNone/>
            </a:pPr>
            <a:endParaRPr lang="en-US" sz="1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14326237"/>
      </p:ext>
    </p:extLst>
  </p:cSld>
  <p:clrMapOvr>
    <a:masterClrMapping/>
  </p:clrMapOvr>
  <p:transition spd="slow">
    <p:push dir="u"/>
    <p:sndAc>
      <p:stSnd>
        <p:snd r:embed="rId2" name="camera.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dirty="0" smtClean="0">
                <a:effectLst/>
                <a:latin typeface="Simplified Arabic" pitchFamily="18" charset="-78"/>
                <a:cs typeface="Simplified Arabic" pitchFamily="18" charset="-78"/>
              </a:rPr>
              <a:t>خلاصة القول                                     </a:t>
            </a:r>
            <a:endParaRPr lang="en-US" sz="3200" dirty="0">
              <a:effectLst/>
              <a:latin typeface="Simplified Arabic" pitchFamily="18" charset="-78"/>
              <a:cs typeface="Simplified Arabic" pitchFamily="18" charset="-78"/>
            </a:endParaRPr>
          </a:p>
        </p:txBody>
      </p:sp>
      <p:sp>
        <p:nvSpPr>
          <p:cNvPr id="3" name="Content Placeholder 2"/>
          <p:cNvSpPr>
            <a:spLocks noGrp="1"/>
          </p:cNvSpPr>
          <p:nvPr>
            <p:ph idx="1"/>
          </p:nvPr>
        </p:nvSpPr>
        <p:spPr>
          <a:xfrm>
            <a:off x="457200" y="1219200"/>
            <a:ext cx="8229600" cy="5090160"/>
          </a:xfrm>
        </p:spPr>
        <p:txBody>
          <a:bodyPr/>
          <a:lstStyle/>
          <a:p>
            <a:pPr marL="137160" indent="0" algn="just" rtl="1">
              <a:buNone/>
            </a:pPr>
            <a:r>
              <a:rPr lang="ar-SA" dirty="0" smtClean="0"/>
              <a:t>           وبالجملة </a:t>
            </a:r>
            <a:r>
              <a:rPr lang="ar-SA" dirty="0"/>
              <a:t>أن الفريد فرج قد عالج فى إطار تاريخي وشعبى وصور بطولة المقاومة الفلسفية فكانت له مسرحياته التي دوي لها التصفيق في مسرح الستينات الذي شهد أكبر حركة ثقافية مسرحية في تاريخ مصر, فمازال الناس يتذكرونه علي سبيل المثال  بـ علي جناح التبريزي وتابعه قفة قد أعلن نفسه في هذه المسرحية غولا للمسرح, وحلاق بغداد, والزير سالم وحتي غراميات عطوة أبو مطوة التي ظهرت علي المسرح في التسعينات ووقتها اندهش الناس لهذا العنوان الذي يقترب من الشكل التجاري.</a:t>
            </a:r>
            <a:endParaRPr lang="en-US" dirty="0"/>
          </a:p>
          <a:p>
            <a:pPr marL="137160" indent="0" algn="r" rtl="1">
              <a:buNone/>
            </a:pPr>
            <a:endParaRPr lang="en-US" dirty="0"/>
          </a:p>
        </p:txBody>
      </p:sp>
    </p:spTree>
    <p:extLst>
      <p:ext uri="{BB962C8B-B14F-4D97-AF65-F5344CB8AC3E}">
        <p14:creationId xmlns:p14="http://schemas.microsoft.com/office/powerpoint/2010/main" val="2115819603"/>
      </p:ext>
    </p:extLst>
  </p:cSld>
  <p:clrMapOvr>
    <a:masterClrMapping/>
  </p:clrMapOvr>
  <p:transition spd="slow">
    <p:push dir="u"/>
    <p:sndAc>
      <p:stSnd>
        <p:snd r:embed="rId2" name="camera.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137160" indent="0" algn="ctr" rtl="1">
              <a:buNone/>
            </a:pPr>
            <a:r>
              <a:rPr lang="ar-SA" sz="4800" b="1" dirty="0" smtClean="0">
                <a:solidFill>
                  <a:srgbClr val="92D050"/>
                </a:solidFill>
                <a:latin typeface="Simplified Arabic" pitchFamily="18" charset="-78"/>
                <a:cs typeface="Simplified Arabic" pitchFamily="18" charset="-78"/>
              </a:rPr>
              <a:t>شكرا لكم</a:t>
            </a:r>
          </a:p>
          <a:p>
            <a:pPr marL="137160" indent="0" algn="ctr" rtl="1">
              <a:buNone/>
            </a:pPr>
            <a:r>
              <a:rPr lang="ar-SA" sz="3200" dirty="0" smtClean="0">
                <a:solidFill>
                  <a:srgbClr val="92D050"/>
                </a:solidFill>
                <a:latin typeface="Simplified Arabic" pitchFamily="18" charset="-78"/>
                <a:cs typeface="Simplified Arabic" pitchFamily="18" charset="-78"/>
              </a:rPr>
              <a:t>سكير ان كى ، باحث قسم اللغة العربية</a:t>
            </a:r>
            <a:endParaRPr lang="en-US" sz="3200" dirty="0">
              <a:solidFill>
                <a:srgbClr val="92D05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576846550"/>
      </p:ext>
    </p:extLst>
  </p:cSld>
  <p:clrMapOvr>
    <a:masterClrMapping/>
  </p:clrMapOvr>
  <p:transition spd="slow">
    <p:push dir="u"/>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447800"/>
          </a:xfrm>
        </p:spPr>
        <p:txBody>
          <a:bodyPr>
            <a:normAutofit/>
          </a:bodyPr>
          <a:lstStyle/>
          <a:p>
            <a:pPr algn="r" rtl="1"/>
            <a:r>
              <a:rPr lang="ar-SA" sz="2800" dirty="0">
                <a:solidFill>
                  <a:srgbClr val="C00000"/>
                </a:solidFill>
                <a:latin typeface="Simplified Arabic" pitchFamily="18" charset="-78"/>
                <a:cs typeface="Simplified Arabic" pitchFamily="18" charset="-78"/>
              </a:rPr>
              <a:t>تاريخ </a:t>
            </a:r>
            <a:r>
              <a:rPr lang="ar-SA" sz="2800" dirty="0" smtClean="0">
                <a:solidFill>
                  <a:srgbClr val="C00000"/>
                </a:solidFill>
                <a:latin typeface="Simplified Arabic" pitchFamily="18" charset="-78"/>
                <a:cs typeface="Simplified Arabic" pitchFamily="18" charset="-78"/>
              </a:rPr>
              <a:t>المسرح </a:t>
            </a:r>
            <a:br>
              <a:rPr lang="ar-SA" sz="2800" dirty="0" smtClean="0">
                <a:solidFill>
                  <a:srgbClr val="C00000"/>
                </a:solidFill>
                <a:latin typeface="Simplified Arabic" pitchFamily="18" charset="-78"/>
                <a:cs typeface="Simplified Arabic" pitchFamily="18" charset="-78"/>
              </a:rPr>
            </a:br>
            <a:r>
              <a:rPr lang="ar-SA" sz="2800" dirty="0">
                <a:solidFill>
                  <a:srgbClr val="C00000"/>
                </a:solidFill>
                <a:latin typeface="Simplified Arabic" pitchFamily="18" charset="-78"/>
                <a:cs typeface="Simplified Arabic" pitchFamily="18" charset="-78"/>
              </a:rPr>
              <a:t> </a:t>
            </a:r>
            <a:r>
              <a:rPr lang="ar-SA" sz="2800" dirty="0" smtClean="0">
                <a:solidFill>
                  <a:srgbClr val="C00000"/>
                </a:solidFill>
                <a:latin typeface="Simplified Arabic" pitchFamily="18" charset="-78"/>
                <a:cs typeface="Simplified Arabic" pitchFamily="18" charset="-78"/>
              </a:rPr>
              <a:t>        فى </a:t>
            </a:r>
            <a:r>
              <a:rPr lang="ar-SA" sz="2800" dirty="0">
                <a:solidFill>
                  <a:srgbClr val="C00000"/>
                </a:solidFill>
                <a:latin typeface="Simplified Arabic" pitchFamily="18" charset="-78"/>
                <a:cs typeface="Simplified Arabic" pitchFamily="18" charset="-78"/>
              </a:rPr>
              <a:t>الأدب الغربى:</a:t>
            </a:r>
            <a:br>
              <a:rPr lang="ar-SA" sz="2800" dirty="0">
                <a:solidFill>
                  <a:srgbClr val="C00000"/>
                </a:solidFill>
                <a:latin typeface="Simplified Arabic" pitchFamily="18" charset="-78"/>
                <a:cs typeface="Simplified Arabic" pitchFamily="18" charset="-78"/>
              </a:rPr>
            </a:br>
            <a:r>
              <a:rPr lang="ar-SA" sz="2800" dirty="0">
                <a:latin typeface="Simplified Arabic" pitchFamily="18" charset="-78"/>
                <a:cs typeface="Simplified Arabic" pitchFamily="18" charset="-78"/>
              </a:rPr>
              <a:t> </a:t>
            </a:r>
            <a:endParaRPr lang="en-US" sz="28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fontScale="92500" lnSpcReduction="10000"/>
          </a:bodyPr>
          <a:lstStyle/>
          <a:p>
            <a:pPr algn="r" rtl="1">
              <a:buFont typeface="Wingdings" pitchFamily="2" charset="2"/>
              <a:buChar char="Ø"/>
            </a:pPr>
            <a:r>
              <a:rPr lang="ar-SA" dirty="0" smtClean="0"/>
              <a:t> شهد </a:t>
            </a:r>
            <a:r>
              <a:rPr lang="ar-SA" dirty="0"/>
              <a:t>الإغريق القدماء البداية الحقيقة للمسرح</a:t>
            </a:r>
            <a:r>
              <a:rPr lang="ar-SA" dirty="0" smtClean="0"/>
              <a:t>.</a:t>
            </a:r>
          </a:p>
          <a:p>
            <a:pPr algn="r" rtl="1">
              <a:buFont typeface="Wingdings" pitchFamily="2" charset="2"/>
              <a:buChar char="Ø"/>
            </a:pPr>
            <a:r>
              <a:rPr lang="ar-SA" dirty="0" smtClean="0"/>
              <a:t> وكان تاريخها يصادفنا هو عام 535 قبل الميلاد.</a:t>
            </a:r>
          </a:p>
          <a:p>
            <a:pPr algn="r" rtl="1">
              <a:buFont typeface="Wingdings" pitchFamily="2" charset="2"/>
              <a:buChar char="Ø"/>
            </a:pPr>
            <a:r>
              <a:rPr lang="ar-SA" dirty="0" smtClean="0"/>
              <a:t> كان </a:t>
            </a:r>
            <a:r>
              <a:rPr lang="ar-SA" dirty="0"/>
              <a:t>المسرح فى اليونان القديمة مرتبطا أشد الإرتباط بالعبادات الدينية متداخلا اشد التداخل مع المشاعر والعبادات الدينية المختلفة</a:t>
            </a:r>
            <a:r>
              <a:rPr lang="ar-SA" dirty="0" smtClean="0"/>
              <a:t>.</a:t>
            </a:r>
          </a:p>
          <a:p>
            <a:pPr algn="r" rtl="1">
              <a:buFont typeface="Wingdings" pitchFamily="2" charset="2"/>
              <a:buChar char="Ø"/>
            </a:pPr>
            <a:r>
              <a:rPr lang="ar-SA" dirty="0" smtClean="0"/>
              <a:t> فقد </a:t>
            </a:r>
            <a:r>
              <a:rPr lang="ar-SA" dirty="0"/>
              <a:t>آمن الإغريق بآلهة متعددة وكان من آلهتهم اللتى قدسوها </a:t>
            </a:r>
            <a:r>
              <a:rPr lang="ar-SA" dirty="0" smtClean="0"/>
              <a:t>"</a:t>
            </a:r>
            <a:r>
              <a:rPr lang="ar-SA" dirty="0"/>
              <a:t>ديونزيوس(</a:t>
            </a:r>
            <a:r>
              <a:rPr lang="en-US" dirty="0"/>
              <a:t>Dionysus)، </a:t>
            </a:r>
            <a:r>
              <a:rPr lang="ar-SA" dirty="0"/>
              <a:t>اله النماء والخصب وبخاصة العنب والخمر</a:t>
            </a:r>
            <a:r>
              <a:rPr lang="ar-SA" dirty="0" smtClean="0"/>
              <a:t>.</a:t>
            </a:r>
          </a:p>
          <a:p>
            <a:pPr marL="0" indent="0" algn="r" rtl="1">
              <a:buNone/>
            </a:pPr>
            <a:r>
              <a:rPr lang="ar-SA" dirty="0"/>
              <a:t>وقد إعتادوا ان يقيموا له </a:t>
            </a:r>
            <a:r>
              <a:rPr lang="ar-SA" dirty="0" smtClean="0"/>
              <a:t>حفلين: </a:t>
            </a:r>
          </a:p>
          <a:p>
            <a:pPr marL="0" indent="0" algn="r" rtl="1">
              <a:buNone/>
            </a:pPr>
            <a:r>
              <a:rPr lang="ar-SA" b="1" dirty="0" smtClean="0"/>
              <a:t>      احدهما</a:t>
            </a:r>
            <a:r>
              <a:rPr lang="ar-SA" b="1" dirty="0"/>
              <a:t>: </a:t>
            </a:r>
            <a:r>
              <a:rPr lang="ar-SA" dirty="0"/>
              <a:t>فى أوائل الشتاء بعيد قطف العنب ومن هذا النوع المرح نشأت "</a:t>
            </a:r>
            <a:r>
              <a:rPr lang="ar-SA" dirty="0" smtClean="0"/>
              <a:t>الملهاة</a:t>
            </a:r>
            <a:r>
              <a:rPr lang="ar-SA" dirty="0"/>
              <a:t>" (الكومديا) </a:t>
            </a:r>
            <a:r>
              <a:rPr lang="ar-SA" dirty="0" smtClean="0"/>
              <a:t>.</a:t>
            </a:r>
          </a:p>
          <a:p>
            <a:pPr marL="0" indent="0" algn="r" rtl="1">
              <a:buNone/>
            </a:pPr>
            <a:r>
              <a:rPr lang="ar-SA" dirty="0" smtClean="0"/>
              <a:t>      </a:t>
            </a:r>
            <a:r>
              <a:rPr lang="ar-SA" b="1" dirty="0" smtClean="0"/>
              <a:t>ثانيهما</a:t>
            </a:r>
            <a:r>
              <a:rPr lang="ar-SA" b="1" dirty="0"/>
              <a:t>: </a:t>
            </a:r>
            <a:r>
              <a:rPr lang="ar-SA" dirty="0"/>
              <a:t>فى أوائل الربيع حيث تكون الكروم قد جفت وتجهمت الطبيعة وهو حفل حزين ومنه نشأت " المأساة" (التراجديا) . </a:t>
            </a:r>
            <a:endParaRPr lang="ar-SA" dirty="0" smtClean="0"/>
          </a:p>
        </p:txBody>
      </p:sp>
    </p:spTree>
    <p:extLst>
      <p:ext uri="{BB962C8B-B14F-4D97-AF65-F5344CB8AC3E}">
        <p14:creationId xmlns:p14="http://schemas.microsoft.com/office/powerpoint/2010/main" val="1852615665"/>
      </p:ext>
    </p:extLst>
  </p:cSld>
  <p:clrMapOvr>
    <a:masterClrMapping/>
  </p:clrMapOvr>
  <p:transition spd="slow">
    <p:push dir="u"/>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200" dirty="0">
                <a:latin typeface="Simplified Arabic" pitchFamily="18" charset="-78"/>
                <a:cs typeface="Simplified Arabic" pitchFamily="18" charset="-78"/>
              </a:rPr>
              <a:t>أعلام المسرح اليوناني القديم:</a:t>
            </a:r>
            <a:endParaRPr lang="en-US" sz="32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lstStyle/>
          <a:p>
            <a:pPr marL="0" indent="0" algn="r" rtl="1">
              <a:buNone/>
            </a:pPr>
            <a:r>
              <a:rPr lang="ar-SA" dirty="0">
                <a:latin typeface="Simplified Arabic" pitchFamily="18" charset="-78"/>
                <a:cs typeface="Simplified Arabic" pitchFamily="18" charset="-78"/>
              </a:rPr>
              <a:t> </a:t>
            </a:r>
            <a:r>
              <a:rPr lang="ar-SA" dirty="0" smtClean="0">
                <a:latin typeface="Simplified Arabic" pitchFamily="18" charset="-78"/>
                <a:cs typeface="Simplified Arabic" pitchFamily="18" charset="-78"/>
              </a:rPr>
              <a:t>                          قدمت </a:t>
            </a:r>
            <a:r>
              <a:rPr lang="ar-SA" dirty="0">
                <a:latin typeface="Simplified Arabic" pitchFamily="18" charset="-78"/>
                <a:cs typeface="Simplified Arabic" pitchFamily="18" charset="-78"/>
              </a:rPr>
              <a:t>للعالم فجأة وخلال قرن واحد فيما بين القرن الخامس والرابع قبل الميلاد أربعة من أكبر كتاب المسرح، هم آباء المسرح الحقيقيين الذين لاآباء قبلهم وهم:</a:t>
            </a:r>
          </a:p>
          <a:p>
            <a:pPr marL="0" indent="0" algn="r" rtl="1">
              <a:buNone/>
            </a:pPr>
            <a:r>
              <a:rPr lang="ar-SA" dirty="0" smtClean="0">
                <a:latin typeface="Simplified Arabic" pitchFamily="18" charset="-78"/>
                <a:cs typeface="Simplified Arabic" pitchFamily="18" charset="-78"/>
              </a:rPr>
              <a:t>1) إسخيلوس </a:t>
            </a:r>
            <a:r>
              <a:rPr lang="ar-SA" dirty="0">
                <a:latin typeface="Simplified Arabic" pitchFamily="18" charset="-78"/>
                <a:cs typeface="Simplified Arabic" pitchFamily="18" charset="-78"/>
              </a:rPr>
              <a:t>( 525 ق.م  -  456 ق.م. ) </a:t>
            </a:r>
          </a:p>
          <a:p>
            <a:pPr marL="0" indent="0" algn="r" rtl="1">
              <a:buNone/>
            </a:pPr>
            <a:r>
              <a:rPr lang="ar-SA" dirty="0" smtClean="0">
                <a:latin typeface="Simplified Arabic" pitchFamily="18" charset="-78"/>
                <a:cs typeface="Simplified Arabic" pitchFamily="18" charset="-78"/>
              </a:rPr>
              <a:t>2) سوفوكليس  </a:t>
            </a:r>
            <a:r>
              <a:rPr lang="ar-SA" dirty="0">
                <a:latin typeface="Simplified Arabic" pitchFamily="18" charset="-78"/>
                <a:cs typeface="Simplified Arabic" pitchFamily="18" charset="-78"/>
              </a:rPr>
              <a:t>(496 ق.م.  405 ق.م.)</a:t>
            </a:r>
          </a:p>
          <a:p>
            <a:pPr marL="0" indent="0" algn="r" rtl="1">
              <a:buNone/>
            </a:pPr>
            <a:r>
              <a:rPr lang="ar-SA" dirty="0" smtClean="0">
                <a:latin typeface="Simplified Arabic" pitchFamily="18" charset="-78"/>
                <a:cs typeface="Simplified Arabic" pitchFamily="18" charset="-78"/>
              </a:rPr>
              <a:t>3) يوربيديس </a:t>
            </a:r>
            <a:r>
              <a:rPr lang="ar-SA" dirty="0">
                <a:latin typeface="Simplified Arabic" pitchFamily="18" charset="-78"/>
                <a:cs typeface="Simplified Arabic" pitchFamily="18" charset="-78"/>
              </a:rPr>
              <a:t>( 480 ق م - 406 ق م )</a:t>
            </a:r>
          </a:p>
          <a:p>
            <a:pPr marL="0" indent="0" algn="r" rtl="1">
              <a:buNone/>
            </a:pPr>
            <a:r>
              <a:rPr lang="ar-SA" dirty="0" smtClean="0">
                <a:latin typeface="Simplified Arabic" pitchFamily="18" charset="-78"/>
                <a:cs typeface="Simplified Arabic" pitchFamily="18" charset="-78"/>
              </a:rPr>
              <a:t>4) أريستوفان </a:t>
            </a:r>
            <a:r>
              <a:rPr lang="ar-SA" dirty="0">
                <a:latin typeface="Simplified Arabic" pitchFamily="18" charset="-78"/>
                <a:cs typeface="Simplified Arabic" pitchFamily="18" charset="-78"/>
              </a:rPr>
              <a:t>أو أرسطوفانيس ، (446 ق.م.- 386 ق.م.)</a:t>
            </a: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3588471236"/>
      </p:ext>
    </p:extLst>
  </p:cSld>
  <p:clrMapOvr>
    <a:masterClrMapping/>
  </p:clrMapOvr>
  <p:transition spd="slow">
    <p:push dir="u"/>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Effect transition="in" filter="wipe(down)">
                                      <p:cBhvr>
                                        <p:cTn id="49" dur="580">
                                          <p:stCondLst>
                                            <p:cond delay="0"/>
                                          </p:stCondLst>
                                        </p:cTn>
                                        <p:tgtEl>
                                          <p:spTgt spid="3">
                                            <p:txEl>
                                              <p:pRg st="2" end="2"/>
                                            </p:txEl>
                                          </p:spTgt>
                                        </p:tgtEl>
                                      </p:cBhvr>
                                    </p:animEffect>
                                    <p:anim calcmode="lin" valueType="num">
                                      <p:cBhvr>
                                        <p:cTn id="5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2" end="2"/>
                                            </p:txEl>
                                          </p:spTgt>
                                        </p:tgtEl>
                                      </p:cBhvr>
                                      <p:to x="100000" y="60000"/>
                                    </p:animScale>
                                    <p:animScale>
                                      <p:cBhvr>
                                        <p:cTn id="56" dur="166" decel="50000">
                                          <p:stCondLst>
                                            <p:cond delay="676"/>
                                          </p:stCondLst>
                                        </p:cTn>
                                        <p:tgtEl>
                                          <p:spTgt spid="3">
                                            <p:txEl>
                                              <p:pRg st="2" end="2"/>
                                            </p:txEl>
                                          </p:spTgt>
                                        </p:tgtEl>
                                      </p:cBhvr>
                                      <p:to x="100000" y="100000"/>
                                    </p:animScale>
                                    <p:animScale>
                                      <p:cBhvr>
                                        <p:cTn id="57" dur="26">
                                          <p:stCondLst>
                                            <p:cond delay="1312"/>
                                          </p:stCondLst>
                                        </p:cTn>
                                        <p:tgtEl>
                                          <p:spTgt spid="3">
                                            <p:txEl>
                                              <p:pRg st="2" end="2"/>
                                            </p:txEl>
                                          </p:spTgt>
                                        </p:tgtEl>
                                      </p:cBhvr>
                                      <p:to x="100000" y="80000"/>
                                    </p:animScale>
                                    <p:animScale>
                                      <p:cBhvr>
                                        <p:cTn id="58" dur="166" decel="50000">
                                          <p:stCondLst>
                                            <p:cond delay="1338"/>
                                          </p:stCondLst>
                                        </p:cTn>
                                        <p:tgtEl>
                                          <p:spTgt spid="3">
                                            <p:txEl>
                                              <p:pRg st="2" end="2"/>
                                            </p:txEl>
                                          </p:spTgt>
                                        </p:tgtEl>
                                      </p:cBhvr>
                                      <p:to x="100000" y="100000"/>
                                    </p:animScale>
                                    <p:animScale>
                                      <p:cBhvr>
                                        <p:cTn id="59" dur="26">
                                          <p:stCondLst>
                                            <p:cond delay="1642"/>
                                          </p:stCondLst>
                                        </p:cTn>
                                        <p:tgtEl>
                                          <p:spTgt spid="3">
                                            <p:txEl>
                                              <p:pRg st="2" end="2"/>
                                            </p:txEl>
                                          </p:spTgt>
                                        </p:tgtEl>
                                      </p:cBhvr>
                                      <p:to x="100000" y="90000"/>
                                    </p:animScale>
                                    <p:animScale>
                                      <p:cBhvr>
                                        <p:cTn id="60" dur="166" decel="50000">
                                          <p:stCondLst>
                                            <p:cond delay="1668"/>
                                          </p:stCondLst>
                                        </p:cTn>
                                        <p:tgtEl>
                                          <p:spTgt spid="3">
                                            <p:txEl>
                                              <p:pRg st="2" end="2"/>
                                            </p:txEl>
                                          </p:spTgt>
                                        </p:tgtEl>
                                      </p:cBhvr>
                                      <p:to x="100000" y="100000"/>
                                    </p:animScale>
                                    <p:animScale>
                                      <p:cBhvr>
                                        <p:cTn id="61" dur="26">
                                          <p:stCondLst>
                                            <p:cond delay="1808"/>
                                          </p:stCondLst>
                                        </p:cTn>
                                        <p:tgtEl>
                                          <p:spTgt spid="3">
                                            <p:txEl>
                                              <p:pRg st="2" end="2"/>
                                            </p:txEl>
                                          </p:spTgt>
                                        </p:tgtEl>
                                      </p:cBhvr>
                                      <p:to x="100000" y="95000"/>
                                    </p:animScale>
                                    <p:animScale>
                                      <p:cBhvr>
                                        <p:cTn id="62" dur="166" decel="50000">
                                          <p:stCondLst>
                                            <p:cond delay="1834"/>
                                          </p:stCondLst>
                                        </p:cTn>
                                        <p:tgtEl>
                                          <p:spTgt spid="3">
                                            <p:txEl>
                                              <p:pRg st="2" end="2"/>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Effect transition="in" filter="wipe(down)">
                                      <p:cBhvr>
                                        <p:cTn id="67" dur="580">
                                          <p:stCondLst>
                                            <p:cond delay="0"/>
                                          </p:stCondLst>
                                        </p:cTn>
                                        <p:tgtEl>
                                          <p:spTgt spid="3">
                                            <p:txEl>
                                              <p:pRg st="3" end="3"/>
                                            </p:txEl>
                                          </p:spTgt>
                                        </p:tgtEl>
                                      </p:cBhvr>
                                    </p:animEffect>
                                    <p:anim calcmode="lin" valueType="num">
                                      <p:cBhvr>
                                        <p:cTn id="6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3">
                                            <p:txEl>
                                              <p:pRg st="3" end="3"/>
                                            </p:txEl>
                                          </p:spTgt>
                                        </p:tgtEl>
                                      </p:cBhvr>
                                      <p:to x="100000" y="60000"/>
                                    </p:animScale>
                                    <p:animScale>
                                      <p:cBhvr>
                                        <p:cTn id="74" dur="166" decel="50000">
                                          <p:stCondLst>
                                            <p:cond delay="676"/>
                                          </p:stCondLst>
                                        </p:cTn>
                                        <p:tgtEl>
                                          <p:spTgt spid="3">
                                            <p:txEl>
                                              <p:pRg st="3" end="3"/>
                                            </p:txEl>
                                          </p:spTgt>
                                        </p:tgtEl>
                                      </p:cBhvr>
                                      <p:to x="100000" y="100000"/>
                                    </p:animScale>
                                    <p:animScale>
                                      <p:cBhvr>
                                        <p:cTn id="75" dur="26">
                                          <p:stCondLst>
                                            <p:cond delay="1312"/>
                                          </p:stCondLst>
                                        </p:cTn>
                                        <p:tgtEl>
                                          <p:spTgt spid="3">
                                            <p:txEl>
                                              <p:pRg st="3" end="3"/>
                                            </p:txEl>
                                          </p:spTgt>
                                        </p:tgtEl>
                                      </p:cBhvr>
                                      <p:to x="100000" y="80000"/>
                                    </p:animScale>
                                    <p:animScale>
                                      <p:cBhvr>
                                        <p:cTn id="76" dur="166" decel="50000">
                                          <p:stCondLst>
                                            <p:cond delay="1338"/>
                                          </p:stCondLst>
                                        </p:cTn>
                                        <p:tgtEl>
                                          <p:spTgt spid="3">
                                            <p:txEl>
                                              <p:pRg st="3" end="3"/>
                                            </p:txEl>
                                          </p:spTgt>
                                        </p:tgtEl>
                                      </p:cBhvr>
                                      <p:to x="100000" y="100000"/>
                                    </p:animScale>
                                    <p:animScale>
                                      <p:cBhvr>
                                        <p:cTn id="77" dur="26">
                                          <p:stCondLst>
                                            <p:cond delay="1642"/>
                                          </p:stCondLst>
                                        </p:cTn>
                                        <p:tgtEl>
                                          <p:spTgt spid="3">
                                            <p:txEl>
                                              <p:pRg st="3" end="3"/>
                                            </p:txEl>
                                          </p:spTgt>
                                        </p:tgtEl>
                                      </p:cBhvr>
                                      <p:to x="100000" y="90000"/>
                                    </p:animScale>
                                    <p:animScale>
                                      <p:cBhvr>
                                        <p:cTn id="78" dur="166" decel="50000">
                                          <p:stCondLst>
                                            <p:cond delay="1668"/>
                                          </p:stCondLst>
                                        </p:cTn>
                                        <p:tgtEl>
                                          <p:spTgt spid="3">
                                            <p:txEl>
                                              <p:pRg st="3" end="3"/>
                                            </p:txEl>
                                          </p:spTgt>
                                        </p:tgtEl>
                                      </p:cBhvr>
                                      <p:to x="100000" y="100000"/>
                                    </p:animScale>
                                    <p:animScale>
                                      <p:cBhvr>
                                        <p:cTn id="79" dur="26">
                                          <p:stCondLst>
                                            <p:cond delay="1808"/>
                                          </p:stCondLst>
                                        </p:cTn>
                                        <p:tgtEl>
                                          <p:spTgt spid="3">
                                            <p:txEl>
                                              <p:pRg st="3" end="3"/>
                                            </p:txEl>
                                          </p:spTgt>
                                        </p:tgtEl>
                                      </p:cBhvr>
                                      <p:to x="100000" y="95000"/>
                                    </p:animScale>
                                    <p:animScale>
                                      <p:cBhvr>
                                        <p:cTn id="80" dur="166" decel="50000">
                                          <p:stCondLst>
                                            <p:cond delay="1834"/>
                                          </p:stCondLst>
                                        </p:cTn>
                                        <p:tgtEl>
                                          <p:spTgt spid="3">
                                            <p:txEl>
                                              <p:pRg st="3" end="3"/>
                                            </p:tx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3">
                                            <p:txEl>
                                              <p:pRg st="4" end="4"/>
                                            </p:txEl>
                                          </p:spTgt>
                                        </p:tgtEl>
                                        <p:attrNameLst>
                                          <p:attrName>style.visibility</p:attrName>
                                        </p:attrNameLst>
                                      </p:cBhvr>
                                      <p:to>
                                        <p:strVal val="visible"/>
                                      </p:to>
                                    </p:set>
                                    <p:animEffect transition="in" filter="wipe(down)">
                                      <p:cBhvr>
                                        <p:cTn id="85" dur="580">
                                          <p:stCondLst>
                                            <p:cond delay="0"/>
                                          </p:stCondLst>
                                        </p:cTn>
                                        <p:tgtEl>
                                          <p:spTgt spid="3">
                                            <p:txEl>
                                              <p:pRg st="4" end="4"/>
                                            </p:txEl>
                                          </p:spTgt>
                                        </p:tgtEl>
                                      </p:cBhvr>
                                    </p:animEffect>
                                    <p:anim calcmode="lin" valueType="num">
                                      <p:cBhvr>
                                        <p:cTn id="8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1" dur="26">
                                          <p:stCondLst>
                                            <p:cond delay="650"/>
                                          </p:stCondLst>
                                        </p:cTn>
                                        <p:tgtEl>
                                          <p:spTgt spid="3">
                                            <p:txEl>
                                              <p:pRg st="4" end="4"/>
                                            </p:txEl>
                                          </p:spTgt>
                                        </p:tgtEl>
                                      </p:cBhvr>
                                      <p:to x="100000" y="60000"/>
                                    </p:animScale>
                                    <p:animScale>
                                      <p:cBhvr>
                                        <p:cTn id="92" dur="166" decel="50000">
                                          <p:stCondLst>
                                            <p:cond delay="676"/>
                                          </p:stCondLst>
                                        </p:cTn>
                                        <p:tgtEl>
                                          <p:spTgt spid="3">
                                            <p:txEl>
                                              <p:pRg st="4" end="4"/>
                                            </p:txEl>
                                          </p:spTgt>
                                        </p:tgtEl>
                                      </p:cBhvr>
                                      <p:to x="100000" y="100000"/>
                                    </p:animScale>
                                    <p:animScale>
                                      <p:cBhvr>
                                        <p:cTn id="93" dur="26">
                                          <p:stCondLst>
                                            <p:cond delay="1312"/>
                                          </p:stCondLst>
                                        </p:cTn>
                                        <p:tgtEl>
                                          <p:spTgt spid="3">
                                            <p:txEl>
                                              <p:pRg st="4" end="4"/>
                                            </p:txEl>
                                          </p:spTgt>
                                        </p:tgtEl>
                                      </p:cBhvr>
                                      <p:to x="100000" y="80000"/>
                                    </p:animScale>
                                    <p:animScale>
                                      <p:cBhvr>
                                        <p:cTn id="94" dur="166" decel="50000">
                                          <p:stCondLst>
                                            <p:cond delay="1338"/>
                                          </p:stCondLst>
                                        </p:cTn>
                                        <p:tgtEl>
                                          <p:spTgt spid="3">
                                            <p:txEl>
                                              <p:pRg st="4" end="4"/>
                                            </p:txEl>
                                          </p:spTgt>
                                        </p:tgtEl>
                                      </p:cBhvr>
                                      <p:to x="100000" y="100000"/>
                                    </p:animScale>
                                    <p:animScale>
                                      <p:cBhvr>
                                        <p:cTn id="95" dur="26">
                                          <p:stCondLst>
                                            <p:cond delay="1642"/>
                                          </p:stCondLst>
                                        </p:cTn>
                                        <p:tgtEl>
                                          <p:spTgt spid="3">
                                            <p:txEl>
                                              <p:pRg st="4" end="4"/>
                                            </p:txEl>
                                          </p:spTgt>
                                        </p:tgtEl>
                                      </p:cBhvr>
                                      <p:to x="100000" y="90000"/>
                                    </p:animScale>
                                    <p:animScale>
                                      <p:cBhvr>
                                        <p:cTn id="96" dur="166" decel="50000">
                                          <p:stCondLst>
                                            <p:cond delay="1668"/>
                                          </p:stCondLst>
                                        </p:cTn>
                                        <p:tgtEl>
                                          <p:spTgt spid="3">
                                            <p:txEl>
                                              <p:pRg st="4" end="4"/>
                                            </p:txEl>
                                          </p:spTgt>
                                        </p:tgtEl>
                                      </p:cBhvr>
                                      <p:to x="100000" y="100000"/>
                                    </p:animScale>
                                    <p:animScale>
                                      <p:cBhvr>
                                        <p:cTn id="97" dur="26">
                                          <p:stCondLst>
                                            <p:cond delay="1808"/>
                                          </p:stCondLst>
                                        </p:cTn>
                                        <p:tgtEl>
                                          <p:spTgt spid="3">
                                            <p:txEl>
                                              <p:pRg st="4" end="4"/>
                                            </p:txEl>
                                          </p:spTgt>
                                        </p:tgtEl>
                                      </p:cBhvr>
                                      <p:to x="100000" y="95000"/>
                                    </p:animScale>
                                    <p:animScale>
                                      <p:cBhvr>
                                        <p:cTn id="98"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200" dirty="0">
                <a:latin typeface="Simplified Arabic" pitchFamily="18" charset="-78"/>
                <a:cs typeface="Simplified Arabic" pitchFamily="18" charset="-78"/>
              </a:rPr>
              <a:t> </a:t>
            </a:r>
            <a:r>
              <a:rPr lang="ar-SA" sz="3200" dirty="0" smtClean="0">
                <a:latin typeface="Simplified Arabic" pitchFamily="18" charset="-78"/>
                <a:cs typeface="Simplified Arabic" pitchFamily="18" charset="-78"/>
              </a:rPr>
              <a:t>بداية </a:t>
            </a:r>
            <a:r>
              <a:rPr lang="ar-SA" sz="3200" dirty="0">
                <a:latin typeface="Simplified Arabic" pitchFamily="18" charset="-78"/>
                <a:cs typeface="Simplified Arabic" pitchFamily="18" charset="-78"/>
              </a:rPr>
              <a:t>المسرح العربى الحديث:</a:t>
            </a:r>
            <a:endParaRPr lang="en-US" sz="32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a:bodyPr>
          <a:lstStyle/>
          <a:p>
            <a:pPr marL="0" indent="0" algn="r" rtl="1">
              <a:buNone/>
            </a:pPr>
            <a:r>
              <a:rPr lang="ar-SA" dirty="0"/>
              <a:t>الأدب المسرح لم يعرف العربى القدامى سببها:</a:t>
            </a:r>
          </a:p>
          <a:p>
            <a:pPr marL="0" indent="0" algn="r" rtl="1">
              <a:buNone/>
            </a:pPr>
            <a:r>
              <a:rPr lang="ar-SA" dirty="0" smtClean="0"/>
              <a:t>       • تعارض </a:t>
            </a:r>
            <a:r>
              <a:rPr lang="ar-SA" dirty="0"/>
              <a:t>الفلسفة اليونانية مع الفلسفات الإسلامية</a:t>
            </a:r>
          </a:p>
          <a:p>
            <a:pPr marL="0" indent="0" algn="r" rtl="1">
              <a:buNone/>
            </a:pPr>
            <a:r>
              <a:rPr lang="ar-SA" dirty="0" smtClean="0"/>
              <a:t>       • تحريم الإسلام </a:t>
            </a:r>
            <a:r>
              <a:rPr lang="ar-SA" dirty="0"/>
              <a:t>صنع التماثيل والصور محاربة للوثنية الجاهلية</a:t>
            </a:r>
          </a:p>
          <a:p>
            <a:pPr marL="0" indent="0" algn="r" rtl="1">
              <a:buNone/>
            </a:pPr>
            <a:endParaRPr lang="ar-SA" dirty="0" smtClean="0"/>
          </a:p>
          <a:p>
            <a:pPr marL="0" indent="0" algn="r" rtl="1">
              <a:buNone/>
            </a:pPr>
            <a:r>
              <a:rPr lang="ar-SA" dirty="0" smtClean="0"/>
              <a:t>لاتخلو </a:t>
            </a:r>
            <a:r>
              <a:rPr lang="ar-SA" dirty="0"/>
              <a:t>هذه البداية الحديثة أيضا من الخلاف حولها:</a:t>
            </a:r>
          </a:p>
          <a:p>
            <a:pPr marL="0" indent="0" algn="r" rtl="1">
              <a:buNone/>
            </a:pPr>
            <a:r>
              <a:rPr lang="ar-SA" b="1" dirty="0" smtClean="0"/>
              <a:t>      الأول</a:t>
            </a:r>
            <a:r>
              <a:rPr lang="ar-SA" b="1" dirty="0"/>
              <a:t>:</a:t>
            </a:r>
            <a:r>
              <a:rPr lang="ar-SA" dirty="0"/>
              <a:t> أنها جائت مع الحملة الفرنسية على مصر سنة </a:t>
            </a:r>
            <a:r>
              <a:rPr lang="ar-SA" dirty="0" smtClean="0"/>
              <a:t>1798م.</a:t>
            </a:r>
          </a:p>
          <a:p>
            <a:pPr marL="0" indent="0" algn="r" rtl="1">
              <a:buNone/>
            </a:pPr>
            <a:r>
              <a:rPr lang="ar-SA" b="1" dirty="0" smtClean="0"/>
              <a:t>      الثانى</a:t>
            </a:r>
            <a:r>
              <a:rPr lang="ar-SA" b="1" dirty="0"/>
              <a:t>: </a:t>
            </a:r>
            <a:r>
              <a:rPr lang="ar-SA" dirty="0"/>
              <a:t>أنها جائت على يد التاجر اللبنانى "مارون نقاش" سنة 1847م .</a:t>
            </a:r>
            <a:endParaRPr lang="en-US" dirty="0"/>
          </a:p>
        </p:txBody>
      </p:sp>
    </p:spTree>
    <p:extLst>
      <p:ext uri="{BB962C8B-B14F-4D97-AF65-F5344CB8AC3E}">
        <p14:creationId xmlns:p14="http://schemas.microsoft.com/office/powerpoint/2010/main" val="1346446821"/>
      </p:ext>
    </p:extLst>
  </p:cSld>
  <p:clrMapOvr>
    <a:masterClrMapping/>
  </p:clrMapOvr>
  <p:transition spd="slow">
    <p:push dir="u"/>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6" end="6"/>
                                            </p:txEl>
                                          </p:spTgt>
                                        </p:tgtEl>
                                        <p:attrNameLst>
                                          <p:attrName>style.visibility</p:attrName>
                                        </p:attrNameLst>
                                      </p:cBhvr>
                                      <p:to>
                                        <p:strVal val="visible"/>
                                      </p:to>
                                    </p:set>
                                    <p:animEffect transition="in" filter="wipe(down)">
                                      <p:cBhvr>
                                        <p:cTn id="97" dur="580">
                                          <p:stCondLst>
                                            <p:cond delay="0"/>
                                          </p:stCondLst>
                                        </p:cTn>
                                        <p:tgtEl>
                                          <p:spTgt spid="3">
                                            <p:txEl>
                                              <p:pRg st="6" end="6"/>
                                            </p:txEl>
                                          </p:spTgt>
                                        </p:tgtEl>
                                      </p:cBhvr>
                                    </p:animEffect>
                                    <p:anim calcmode="lin" valueType="num">
                                      <p:cBhvr>
                                        <p:cTn id="9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6" end="6"/>
                                            </p:txEl>
                                          </p:spTgt>
                                        </p:tgtEl>
                                      </p:cBhvr>
                                      <p:to x="100000" y="60000"/>
                                    </p:animScale>
                                    <p:animScale>
                                      <p:cBhvr>
                                        <p:cTn id="104" dur="166" decel="50000">
                                          <p:stCondLst>
                                            <p:cond delay="676"/>
                                          </p:stCondLst>
                                        </p:cTn>
                                        <p:tgtEl>
                                          <p:spTgt spid="3">
                                            <p:txEl>
                                              <p:pRg st="6" end="6"/>
                                            </p:txEl>
                                          </p:spTgt>
                                        </p:tgtEl>
                                      </p:cBhvr>
                                      <p:to x="100000" y="100000"/>
                                    </p:animScale>
                                    <p:animScale>
                                      <p:cBhvr>
                                        <p:cTn id="105" dur="26">
                                          <p:stCondLst>
                                            <p:cond delay="1312"/>
                                          </p:stCondLst>
                                        </p:cTn>
                                        <p:tgtEl>
                                          <p:spTgt spid="3">
                                            <p:txEl>
                                              <p:pRg st="6" end="6"/>
                                            </p:txEl>
                                          </p:spTgt>
                                        </p:tgtEl>
                                      </p:cBhvr>
                                      <p:to x="100000" y="80000"/>
                                    </p:animScale>
                                    <p:animScale>
                                      <p:cBhvr>
                                        <p:cTn id="106" dur="166" decel="50000">
                                          <p:stCondLst>
                                            <p:cond delay="1338"/>
                                          </p:stCondLst>
                                        </p:cTn>
                                        <p:tgtEl>
                                          <p:spTgt spid="3">
                                            <p:txEl>
                                              <p:pRg st="6" end="6"/>
                                            </p:txEl>
                                          </p:spTgt>
                                        </p:tgtEl>
                                      </p:cBhvr>
                                      <p:to x="100000" y="100000"/>
                                    </p:animScale>
                                    <p:animScale>
                                      <p:cBhvr>
                                        <p:cTn id="107" dur="26">
                                          <p:stCondLst>
                                            <p:cond delay="1642"/>
                                          </p:stCondLst>
                                        </p:cTn>
                                        <p:tgtEl>
                                          <p:spTgt spid="3">
                                            <p:txEl>
                                              <p:pRg st="6" end="6"/>
                                            </p:txEl>
                                          </p:spTgt>
                                        </p:tgtEl>
                                      </p:cBhvr>
                                      <p:to x="100000" y="90000"/>
                                    </p:animScale>
                                    <p:animScale>
                                      <p:cBhvr>
                                        <p:cTn id="108" dur="166" decel="50000">
                                          <p:stCondLst>
                                            <p:cond delay="1668"/>
                                          </p:stCondLst>
                                        </p:cTn>
                                        <p:tgtEl>
                                          <p:spTgt spid="3">
                                            <p:txEl>
                                              <p:pRg st="6" end="6"/>
                                            </p:txEl>
                                          </p:spTgt>
                                        </p:tgtEl>
                                      </p:cBhvr>
                                      <p:to x="100000" y="100000"/>
                                    </p:animScale>
                                    <p:animScale>
                                      <p:cBhvr>
                                        <p:cTn id="109" dur="26">
                                          <p:stCondLst>
                                            <p:cond delay="1808"/>
                                          </p:stCondLst>
                                        </p:cTn>
                                        <p:tgtEl>
                                          <p:spTgt spid="3">
                                            <p:txEl>
                                              <p:pRg st="6" end="6"/>
                                            </p:txEl>
                                          </p:spTgt>
                                        </p:tgtEl>
                                      </p:cBhvr>
                                      <p:to x="100000" y="95000"/>
                                    </p:animScale>
                                    <p:animScale>
                                      <p:cBhvr>
                                        <p:cTn id="110"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200" dirty="0">
                <a:solidFill>
                  <a:srgbClr val="00B050"/>
                </a:solidFill>
                <a:latin typeface="Simplified Arabic" pitchFamily="18" charset="-78"/>
                <a:cs typeface="Simplified Arabic" pitchFamily="18" charset="-78"/>
              </a:rPr>
              <a:t>مراحل التطور المسرح العربى:</a:t>
            </a:r>
            <a:endParaRPr lang="en-US" sz="3200" dirty="0">
              <a:solidFill>
                <a:srgbClr val="00B050"/>
              </a:solidFill>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fontScale="85000" lnSpcReduction="20000"/>
          </a:bodyPr>
          <a:lstStyle/>
          <a:p>
            <a:pPr marL="0" indent="0" algn="r" rtl="1">
              <a:buNone/>
            </a:pPr>
            <a:r>
              <a:rPr lang="ar-SA" b="1" dirty="0" smtClean="0">
                <a:latin typeface="Simplified Arabic" pitchFamily="18" charset="-78"/>
                <a:cs typeface="Simplified Arabic" pitchFamily="18" charset="-78"/>
              </a:rPr>
              <a:t>المرحلة الاولى: </a:t>
            </a:r>
            <a:r>
              <a:rPr lang="ar-SA" dirty="0" smtClean="0">
                <a:latin typeface="Simplified Arabic" pitchFamily="18" charset="-78"/>
                <a:cs typeface="Simplified Arabic" pitchFamily="18" charset="-78"/>
              </a:rPr>
              <a:t>محاولات  النقاش منذ عام 1847م حين إقتبس البخيل عن مولير ، وقدمها عام 1848م بنفس الإسم.</a:t>
            </a:r>
          </a:p>
          <a:p>
            <a:pPr marL="0" indent="0" algn="r" rtl="1">
              <a:buNone/>
            </a:pPr>
            <a:endParaRPr lang="ar-SA" b="1" dirty="0" smtClean="0">
              <a:latin typeface="Simplified Arabic" pitchFamily="18" charset="-78"/>
              <a:cs typeface="Simplified Arabic" pitchFamily="18" charset="-78"/>
            </a:endParaRPr>
          </a:p>
          <a:p>
            <a:pPr marL="0" indent="0" algn="r" rtl="1">
              <a:buNone/>
            </a:pPr>
            <a:r>
              <a:rPr lang="ar-SA" b="1" dirty="0" smtClean="0">
                <a:latin typeface="Simplified Arabic" pitchFamily="18" charset="-78"/>
                <a:cs typeface="Simplified Arabic" pitchFamily="18" charset="-78"/>
              </a:rPr>
              <a:t>المرحلة </a:t>
            </a:r>
            <a:r>
              <a:rPr lang="ar-SA" b="1" dirty="0">
                <a:latin typeface="Simplified Arabic" pitchFamily="18" charset="-78"/>
                <a:cs typeface="Simplified Arabic" pitchFamily="18" charset="-78"/>
              </a:rPr>
              <a:t>الثانية: </a:t>
            </a:r>
            <a:r>
              <a:rPr lang="ar-SA" dirty="0">
                <a:latin typeface="Simplified Arabic" pitchFamily="18" charset="-78"/>
                <a:cs typeface="Simplified Arabic" pitchFamily="18" charset="-78"/>
              </a:rPr>
              <a:t>(الترجمات) ، حيث نقل "شبلي ملاط" مسرحية "الذخيرة " عن الفرنسية ومسرحية "شرق العواطف" وكذلك ترجم "أديب إسحق" مسرحية "راسين"</a:t>
            </a:r>
          </a:p>
          <a:p>
            <a:pPr marL="0" indent="0" algn="r" rtl="1">
              <a:buNone/>
            </a:pPr>
            <a:endParaRPr lang="ar-SA" dirty="0" smtClean="0">
              <a:latin typeface="Simplified Arabic" pitchFamily="18" charset="-78"/>
              <a:cs typeface="Simplified Arabic" pitchFamily="18" charset="-78"/>
            </a:endParaRPr>
          </a:p>
          <a:p>
            <a:pPr marL="0" indent="0" algn="r" rtl="1">
              <a:buNone/>
            </a:pPr>
            <a:r>
              <a:rPr lang="ar-SA" dirty="0" smtClean="0">
                <a:latin typeface="Simplified Arabic" pitchFamily="18" charset="-78"/>
                <a:cs typeface="Simplified Arabic" pitchFamily="18" charset="-78"/>
              </a:rPr>
              <a:t> </a:t>
            </a:r>
            <a:r>
              <a:rPr lang="ar-SA" b="1" dirty="0">
                <a:latin typeface="Simplified Arabic" pitchFamily="18" charset="-78"/>
                <a:cs typeface="Simplified Arabic" pitchFamily="18" charset="-78"/>
              </a:rPr>
              <a:t>المرحلة الثالثة: </a:t>
            </a:r>
            <a:r>
              <a:rPr lang="ar-SA" dirty="0">
                <a:latin typeface="Simplified Arabic" pitchFamily="18" charset="-78"/>
                <a:cs typeface="Simplified Arabic" pitchFamily="18" charset="-78"/>
              </a:rPr>
              <a:t>هي مرحلة بعث </a:t>
            </a:r>
            <a:r>
              <a:rPr lang="ar-SA" dirty="0" smtClean="0">
                <a:latin typeface="Simplified Arabic" pitchFamily="18" charset="-78"/>
                <a:cs typeface="Simplified Arabic" pitchFamily="18" charset="-78"/>
              </a:rPr>
              <a:t>التاريخ </a:t>
            </a:r>
            <a:r>
              <a:rPr lang="ar-SA" dirty="0">
                <a:latin typeface="Simplified Arabic" pitchFamily="18" charset="-78"/>
                <a:cs typeface="Simplified Arabic" pitchFamily="18" charset="-78"/>
              </a:rPr>
              <a:t>الوطني العربي التي خلالها كتب "نجيب الحداد" مسرحية "حمدان" والتي استمدها من حياة "عبد الرحمن الداخل" </a:t>
            </a:r>
          </a:p>
          <a:p>
            <a:pPr marL="0" indent="0" algn="r" rtl="1">
              <a:buNone/>
            </a:pPr>
            <a:endParaRPr lang="ar-SA" b="1" dirty="0" smtClean="0">
              <a:latin typeface="Simplified Arabic" pitchFamily="18" charset="-78"/>
              <a:cs typeface="Simplified Arabic" pitchFamily="18" charset="-78"/>
            </a:endParaRPr>
          </a:p>
          <a:p>
            <a:pPr marL="0" indent="0" algn="r" rtl="1">
              <a:buNone/>
            </a:pPr>
            <a:r>
              <a:rPr lang="ar-SA" b="1" dirty="0" smtClean="0">
                <a:latin typeface="Simplified Arabic" pitchFamily="18" charset="-78"/>
                <a:cs typeface="Simplified Arabic" pitchFamily="18" charset="-78"/>
              </a:rPr>
              <a:t>المرحلة </a:t>
            </a:r>
            <a:r>
              <a:rPr lang="ar-SA" b="1" dirty="0">
                <a:latin typeface="Simplified Arabic" pitchFamily="18" charset="-78"/>
                <a:cs typeface="Simplified Arabic" pitchFamily="18" charset="-78"/>
              </a:rPr>
              <a:t>الرابعة: </a:t>
            </a:r>
            <a:r>
              <a:rPr lang="ar-SA" dirty="0">
                <a:latin typeface="Simplified Arabic" pitchFamily="18" charset="-78"/>
                <a:cs typeface="Simplified Arabic" pitchFamily="18" charset="-78"/>
              </a:rPr>
              <a:t>مرحلة الواقعية الإجتماعية ، وتمثلت في كتابات جبران خليل جبران الذي كتب مسرحية "إرم ذات العماد " ومسرحية "الآباء والبنون" التي كتبها ميخائيل نعيمة سنة 1917م . وهذه المرحلة دخلت لبنان عن طريق حركة أُدباء المهجر في أمريكا . </a:t>
            </a:r>
          </a:p>
        </p:txBody>
      </p:sp>
    </p:spTree>
    <p:extLst>
      <p:ext uri="{BB962C8B-B14F-4D97-AF65-F5344CB8AC3E}">
        <p14:creationId xmlns:p14="http://schemas.microsoft.com/office/powerpoint/2010/main" val="2350261675"/>
      </p:ext>
    </p:extLst>
  </p:cSld>
  <p:clrMapOvr>
    <a:masterClrMapping/>
  </p:clrMapOvr>
  <p:transition spd="slow">
    <p:push dir="u"/>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200" dirty="0" smtClean="0">
                <a:latin typeface="Simplified Arabic" pitchFamily="18" charset="-78"/>
                <a:cs typeface="Simplified Arabic" pitchFamily="18" charset="-78"/>
              </a:rPr>
              <a:t>الفريد مرقص فرج</a:t>
            </a:r>
            <a:endParaRPr lang="en-US" sz="3200" dirty="0">
              <a:latin typeface="Simplified Arabic" pitchFamily="18" charset="-78"/>
              <a:cs typeface="Simplified Arabic" pitchFamily="18" charset="-78"/>
            </a:endParaRPr>
          </a:p>
        </p:txBody>
      </p:sp>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rcRect t="19663" b="19663"/>
          <a:stretch>
            <a:fillRect/>
          </a:stretch>
        </p:blipFill>
        <p:spPr>
          <a:xfrm>
            <a:off x="1295400" y="1752600"/>
            <a:ext cx="6019800" cy="4419600"/>
          </a:xfrm>
        </p:spPr>
      </p:pic>
      <p:sp>
        <p:nvSpPr>
          <p:cNvPr id="4" name="Text Placeholder 3"/>
          <p:cNvSpPr>
            <a:spLocks noGrp="1"/>
          </p:cNvSpPr>
          <p:nvPr>
            <p:ph type="body" sz="half" idx="2"/>
          </p:nvPr>
        </p:nvSpPr>
        <p:spPr/>
        <p:txBody>
          <a:bodyPr>
            <a:normAutofit/>
          </a:bodyPr>
          <a:lstStyle/>
          <a:p>
            <a:r>
              <a:rPr lang="ar-SA" sz="2800" dirty="0" smtClean="0"/>
              <a:t>1929-200</a:t>
            </a:r>
            <a:r>
              <a:rPr lang="ar-SA" sz="2800" dirty="0"/>
              <a:t>5</a:t>
            </a:r>
            <a:endParaRPr lang="en-US" sz="2800" dirty="0"/>
          </a:p>
        </p:txBody>
      </p:sp>
    </p:spTree>
    <p:extLst>
      <p:ext uri="{BB962C8B-B14F-4D97-AF65-F5344CB8AC3E}">
        <p14:creationId xmlns:p14="http://schemas.microsoft.com/office/powerpoint/2010/main" val="4209861759"/>
      </p:ext>
    </p:extLst>
  </p:cSld>
  <p:clrMapOvr>
    <a:masterClrMapping/>
  </p:clrMapOvr>
  <mc:AlternateContent xmlns:mc="http://schemas.openxmlformats.org/markup-compatibility/2006" xmlns:p14="http://schemas.microsoft.com/office/powerpoint/2010/main">
    <mc:Choice Requires="p14">
      <p:transition spd="slow" p14:dur="900">
        <p14:warp dir="in"/>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perspectiveLeft"/>
              <a:lightRig rig="soft" dir="t">
                <a:rot lat="0" lon="0" rev="16800000"/>
              </a:lightRig>
            </a:scene3d>
            <a:sp3d prstMaterial="softEdge">
              <a:bevelT w="38100" h="38100"/>
            </a:sp3d>
          </a:bodyPr>
          <a:lstStyle/>
          <a:p>
            <a:pPr algn="r" rtl="1"/>
            <a:r>
              <a:rPr lang="ar-SA" sz="3200" smtClean="0">
                <a:latin typeface="Simplified Arabic" pitchFamily="18" charset="-78"/>
                <a:cs typeface="Simplified Arabic" pitchFamily="18" charset="-78"/>
              </a:rPr>
              <a:t>الفريد مرقص فرج </a:t>
            </a:r>
            <a:endParaRPr lang="en-US" sz="3200" dirty="0">
              <a:latin typeface="Simplified Arabic" pitchFamily="18" charset="-78"/>
              <a:cs typeface="Simplified Arabic" pitchFamily="18" charset="-78"/>
            </a:endParaRPr>
          </a:p>
        </p:txBody>
      </p:sp>
      <p:sp>
        <p:nvSpPr>
          <p:cNvPr id="3" name="Content Placeholder 2"/>
          <p:cNvSpPr>
            <a:spLocks noGrp="1"/>
          </p:cNvSpPr>
          <p:nvPr>
            <p:ph idx="1"/>
          </p:nvPr>
        </p:nvSpPr>
        <p:spPr>
          <a:xfrm>
            <a:off x="381000" y="1600200"/>
            <a:ext cx="8229600" cy="5256663"/>
          </a:xfrm>
        </p:spPr>
        <p:txBody>
          <a:bodyPr>
            <a:normAutofit fontScale="92500" lnSpcReduction="10000"/>
          </a:bodyPr>
          <a:lstStyle/>
          <a:p>
            <a:pPr marL="0" indent="0" algn="r" rtl="1">
              <a:buNone/>
            </a:pPr>
            <a:r>
              <a:rPr lang="ar-SA" b="1" dirty="0" smtClean="0"/>
              <a:t>النشأة و الدراسة :</a:t>
            </a:r>
            <a:endParaRPr lang="en-US" dirty="0" smtClean="0"/>
          </a:p>
          <a:p>
            <a:pPr algn="r" rtl="1">
              <a:buFont typeface="Wingdings" pitchFamily="2" charset="2"/>
              <a:buChar char="Ø"/>
            </a:pPr>
            <a:r>
              <a:rPr lang="ar-SA" dirty="0" smtClean="0"/>
              <a:t> كاتب مصري، ومن رواد كتاب المسرحيات</a:t>
            </a:r>
            <a:endParaRPr lang="en-US" dirty="0" smtClean="0"/>
          </a:p>
          <a:p>
            <a:pPr algn="r" rtl="1">
              <a:buFont typeface="Wingdings" pitchFamily="2" charset="2"/>
              <a:buChar char="Ø"/>
            </a:pPr>
            <a:r>
              <a:rPr lang="ar-SA" dirty="0" smtClean="0"/>
              <a:t>يعر</a:t>
            </a:r>
            <a:r>
              <a:rPr lang="ar-SA" dirty="0"/>
              <a:t>ف</a:t>
            </a:r>
            <a:r>
              <a:rPr lang="ar-SA" dirty="0" smtClean="0"/>
              <a:t> بشكسبير العرب</a:t>
            </a:r>
          </a:p>
          <a:p>
            <a:pPr algn="r" rtl="1">
              <a:buFont typeface="Wingdings" pitchFamily="2" charset="2"/>
              <a:buChar char="Ø"/>
            </a:pPr>
            <a:r>
              <a:rPr lang="ar-SA" dirty="0" smtClean="0"/>
              <a:t> ولد في قرية كفر الصيادين، مركز الزقازيق عاصمة الشرقية ، مصر عام 1929م</a:t>
            </a:r>
          </a:p>
          <a:p>
            <a:pPr algn="r" rtl="1">
              <a:buFont typeface="Wingdings" pitchFamily="2" charset="2"/>
              <a:buChar char="Ø"/>
            </a:pPr>
            <a:r>
              <a:rPr lang="ar-SA" dirty="0" smtClean="0"/>
              <a:t> تخصص الفريد في اللغة الإنجليزية وآدابها فى الجامعة الإسكندرية ، وهناك تواصل مع وليم شكسبير، وكريستوفر مارلو، وبن جونسون، وتوماس كيد، وبرنارد شو، أوسكار وايلد، وغيرهم من كبار كتاب المسرح الإنجليزي</a:t>
            </a:r>
          </a:p>
          <a:p>
            <a:pPr algn="r" rtl="1">
              <a:buFont typeface="Wingdings" pitchFamily="2" charset="2"/>
              <a:buChar char="Ø"/>
            </a:pPr>
            <a:r>
              <a:rPr lang="ar-SA" dirty="0" smtClean="0"/>
              <a:t>ولم يقتصر تأثره على كتاب المسرح فحسب، بل اتسع ليدرس الشعر، وينهل من قصائد كوليردج، وردث ورث، وجون دون، و كذلك في الرواية والقصة، في تلك المرحلة يلتهم الفتى الجامعي كل ما نالته يداه، ولم تنقطع علاقته وتواصله مع الخشبة المسرحية بل ازدادت توهجا</a:t>
            </a:r>
            <a:r>
              <a:rPr lang="en-US" dirty="0" smtClean="0"/>
              <a:t>.</a:t>
            </a:r>
            <a:endParaRPr lang="ar-SA" dirty="0" smtClean="0"/>
          </a:p>
        </p:txBody>
      </p:sp>
    </p:spTree>
    <p:extLst>
      <p:ext uri="{BB962C8B-B14F-4D97-AF65-F5344CB8AC3E}">
        <p14:creationId xmlns:p14="http://schemas.microsoft.com/office/powerpoint/2010/main" val="339198223"/>
      </p:ext>
    </p:extLst>
  </p:cSld>
  <p:clrMapOvr>
    <a:masterClrMapping/>
  </p:clrMapOvr>
  <mc:AlternateContent xmlns:mc="http://schemas.openxmlformats.org/markup-compatibility/2006" xmlns:p14="http://schemas.microsoft.com/office/powerpoint/2010/main">
    <mc:Choice Requires="p14">
      <p:transition spd="slow" p14:dur="1300">
        <p14:pan dir="u"/>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perspectiveLeft"/>
              <a:lightRig rig="soft" dir="t">
                <a:rot lat="0" lon="0" rev="16800000"/>
              </a:lightRig>
            </a:scene3d>
            <a:sp3d prstMaterial="softEdge">
              <a:bevelT w="38100" h="38100"/>
            </a:sp3d>
          </a:bodyPr>
          <a:lstStyle/>
          <a:p>
            <a:pPr algn="r" rtl="1"/>
            <a:r>
              <a:rPr lang="ar-SA" sz="3200" dirty="0" smtClean="0">
                <a:latin typeface="Simplified Arabic" pitchFamily="18" charset="-78"/>
                <a:cs typeface="Simplified Arabic" pitchFamily="18" charset="-78"/>
              </a:rPr>
              <a:t>الفريد </a:t>
            </a:r>
            <a:r>
              <a:rPr lang="ar-SA" sz="3200" dirty="0">
                <a:latin typeface="Simplified Arabic" pitchFamily="18" charset="-78"/>
                <a:cs typeface="Simplified Arabic" pitchFamily="18" charset="-78"/>
              </a:rPr>
              <a:t>مرقص فرج </a:t>
            </a:r>
            <a:endParaRPr lang="en-US" sz="3200" dirty="0">
              <a:latin typeface="Simplified Arabic" pitchFamily="18" charset="-78"/>
              <a:cs typeface="Simplified Arabic" pitchFamily="18" charset="-78"/>
            </a:endParaRPr>
          </a:p>
        </p:txBody>
      </p:sp>
      <p:sp>
        <p:nvSpPr>
          <p:cNvPr id="3" name="Content Placeholder 2"/>
          <p:cNvSpPr>
            <a:spLocks noGrp="1"/>
          </p:cNvSpPr>
          <p:nvPr>
            <p:ph idx="1"/>
          </p:nvPr>
        </p:nvSpPr>
        <p:spPr>
          <a:xfrm>
            <a:off x="381000" y="1600200"/>
            <a:ext cx="8229600" cy="5256663"/>
          </a:xfrm>
        </p:spPr>
        <p:txBody>
          <a:bodyPr>
            <a:normAutofit/>
          </a:bodyPr>
          <a:lstStyle/>
          <a:p>
            <a:pPr algn="r" rtl="1">
              <a:buFont typeface="Wingdings" pitchFamily="2" charset="2"/>
              <a:buChar char="Ø"/>
            </a:pPr>
            <a:r>
              <a:rPr lang="ar-SA" dirty="0" smtClean="0"/>
              <a:t> تخرج  من جامعة الإسكندرية في </a:t>
            </a:r>
            <a:r>
              <a:rPr lang="ar-SA" dirty="0"/>
              <a:t>كلية الآداب قسم اللغة الإنجليزية عام </a:t>
            </a:r>
            <a:r>
              <a:rPr lang="ar-SA" dirty="0" smtClean="0"/>
              <a:t>1949م</a:t>
            </a:r>
          </a:p>
          <a:p>
            <a:pPr algn="r" rtl="1">
              <a:buFont typeface="Wingdings" pitchFamily="2" charset="2"/>
              <a:buChar char="Ø"/>
            </a:pPr>
            <a:r>
              <a:rPr lang="ar-SA" dirty="0"/>
              <a:t> </a:t>
            </a:r>
            <a:r>
              <a:rPr lang="ar-SA" dirty="0" smtClean="0"/>
              <a:t>عمل </a:t>
            </a:r>
            <a:r>
              <a:rPr lang="ar-SA" dirty="0"/>
              <a:t>مدرسا للغة الإنجليزية بعد تخرجه حوالي ست سنوات</a:t>
            </a:r>
            <a:r>
              <a:rPr lang="ar-SA" dirty="0" smtClean="0"/>
              <a:t>.</a:t>
            </a:r>
          </a:p>
          <a:p>
            <a:pPr algn="r" rtl="1">
              <a:buFont typeface="Wingdings" pitchFamily="2" charset="2"/>
              <a:buChar char="Ø"/>
            </a:pPr>
            <a:r>
              <a:rPr lang="ar-SA" dirty="0" smtClean="0"/>
              <a:t>إعتقله لأكثر </a:t>
            </a:r>
            <a:r>
              <a:rPr lang="ar-SA" dirty="0"/>
              <a:t>من 5 سنوات (1959- 1964) لارتباطه بإحدى الحركات </a:t>
            </a:r>
            <a:r>
              <a:rPr lang="ar-SA" dirty="0" smtClean="0"/>
              <a:t>اليسارية </a:t>
            </a:r>
          </a:p>
          <a:p>
            <a:pPr algn="r" rtl="1">
              <a:buFont typeface="Wingdings" pitchFamily="2" charset="2"/>
              <a:buChar char="Ø"/>
            </a:pPr>
            <a:r>
              <a:rPr lang="ar-SA" dirty="0"/>
              <a:t> توفى في </a:t>
            </a:r>
            <a:r>
              <a:rPr lang="ar-SA"/>
              <a:t>يوم </a:t>
            </a:r>
            <a:r>
              <a:rPr lang="ar-SA" smtClean="0"/>
              <a:t>14/12/2005</a:t>
            </a:r>
            <a:endParaRPr lang="ar-SA" dirty="0" smtClean="0"/>
          </a:p>
        </p:txBody>
      </p:sp>
      <p:sp>
        <p:nvSpPr>
          <p:cNvPr id="4" name="TextBox 3"/>
          <p:cNvSpPr txBox="1"/>
          <p:nvPr/>
        </p:nvSpPr>
        <p:spPr>
          <a:xfrm>
            <a:off x="2133600" y="25146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9198223"/>
      </p:ext>
    </p:extLst>
  </p:cSld>
  <p:clrMapOvr>
    <a:masterClrMapping/>
  </p:clrMapOvr>
  <mc:AlternateContent xmlns:mc="http://schemas.openxmlformats.org/markup-compatibility/2006" xmlns:p14="http://schemas.microsoft.com/office/powerpoint/2010/main">
    <mc:Choice Requires="p14">
      <p:transition spd="slow" p14:dur="1300">
        <p14:pan dir="u"/>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sz="3600" dirty="0">
                <a:latin typeface="Simplified Arabic" pitchFamily="18" charset="-78"/>
                <a:cs typeface="Simplified Arabic" pitchFamily="18" charset="-78"/>
              </a:rPr>
              <a:t>الجوائز منها:</a:t>
            </a:r>
            <a:r>
              <a:rPr lang="ar-SA" dirty="0"/>
              <a:t/>
            </a:r>
            <a:br>
              <a:rPr lang="ar-SA" dirty="0"/>
            </a:br>
            <a:endParaRPr lang="en-US" dirty="0"/>
          </a:p>
        </p:txBody>
      </p:sp>
      <p:sp>
        <p:nvSpPr>
          <p:cNvPr id="3" name="Content Placeholder 2"/>
          <p:cNvSpPr>
            <a:spLocks noGrp="1"/>
          </p:cNvSpPr>
          <p:nvPr>
            <p:ph idx="1"/>
          </p:nvPr>
        </p:nvSpPr>
        <p:spPr/>
        <p:txBody>
          <a:bodyPr>
            <a:normAutofit/>
          </a:bodyPr>
          <a:lstStyle/>
          <a:p>
            <a:pPr algn="r" rtl="1"/>
            <a:r>
              <a:rPr lang="ar-SA" dirty="0" smtClean="0"/>
              <a:t>* </a:t>
            </a:r>
            <a:r>
              <a:rPr lang="ar-SA" dirty="0"/>
              <a:t>ميدالية الفن من المجلس الأعلى لرعاية الفنون والآداب 1957.</a:t>
            </a:r>
          </a:p>
          <a:p>
            <a:pPr algn="r" rtl="1"/>
            <a:r>
              <a:rPr lang="ar-SA" dirty="0"/>
              <a:t>* جائزة الدولة التشجيعية للتأليف المسرحي 1965.</a:t>
            </a:r>
          </a:p>
          <a:p>
            <a:pPr algn="r" rtl="1"/>
            <a:r>
              <a:rPr lang="ar-SA" dirty="0"/>
              <a:t>* وسام العلوم والفنون من الطبقة الأولى 1967.</a:t>
            </a:r>
          </a:p>
          <a:p>
            <a:pPr algn="r" rtl="1"/>
            <a:r>
              <a:rPr lang="ar-SA" dirty="0"/>
              <a:t>* درع الرواد للمسرح القومي في يوبيله الذهبي 1986.</a:t>
            </a:r>
          </a:p>
          <a:p>
            <a:pPr algn="r" rtl="1"/>
            <a:r>
              <a:rPr lang="ar-SA" dirty="0"/>
              <a:t>* درع الرواد لمسرح الخليج بالكويت في يوبيله الفضي 1989.</a:t>
            </a:r>
          </a:p>
          <a:p>
            <a:pPr algn="r" rtl="1"/>
            <a:r>
              <a:rPr lang="ar-SA" dirty="0"/>
              <a:t>* ميدالية الرواد لمهرجان المسرح التجريبي في القاهرة 1989.</a:t>
            </a:r>
          </a:p>
          <a:p>
            <a:pPr algn="r" rtl="1"/>
            <a:r>
              <a:rPr lang="ar-SA" dirty="0"/>
              <a:t>* ميدالية الرواد لمهرجان قرطاج المسرحي 1989.</a:t>
            </a:r>
          </a:p>
          <a:p>
            <a:pPr algn="r" rtl="1"/>
            <a:r>
              <a:rPr lang="ar-SA" dirty="0"/>
              <a:t>* ميدالية الرواد لمهرجان الثقافة الجماهيرية، مصر 1988.</a:t>
            </a:r>
            <a:endParaRPr lang="en-US" dirty="0"/>
          </a:p>
        </p:txBody>
      </p:sp>
    </p:spTree>
    <p:extLst>
      <p:ext uri="{BB962C8B-B14F-4D97-AF65-F5344CB8AC3E}">
        <p14:creationId xmlns:p14="http://schemas.microsoft.com/office/powerpoint/2010/main" val="4096570501"/>
      </p:ext>
    </p:extLst>
  </p:cSld>
  <p:clrMapOvr>
    <a:masterClrMapping/>
  </p:clrMapOvr>
  <p:transition spd="slow">
    <p:push dir="u"/>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6031</TotalTime>
  <Words>1556</Words>
  <Application>Microsoft Office PowerPoint</Application>
  <PresentationFormat>On-screen Show (4:3)</PresentationFormat>
  <Paragraphs>95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PowerPoint Presentation</vt:lpstr>
      <vt:lpstr>تاريخ المسرح           فى الأدب الغربى:  </vt:lpstr>
      <vt:lpstr>أعلام المسرح اليوناني القديم:</vt:lpstr>
      <vt:lpstr> بداية المسرح العربى الحديث:</vt:lpstr>
      <vt:lpstr>مراحل التطور المسرح العربى:</vt:lpstr>
      <vt:lpstr>الفريد مرقص فرج</vt:lpstr>
      <vt:lpstr>الفريد مرقص فرج </vt:lpstr>
      <vt:lpstr>الفريد مرقص فرج </vt:lpstr>
      <vt:lpstr>الجوائز منها: </vt:lpstr>
      <vt:lpstr>بدايات التأليف المسرحى </vt:lpstr>
      <vt:lpstr>بدايات التأليف المسرحى </vt:lpstr>
      <vt:lpstr>و من اهم اعماله المسرحية </vt:lpstr>
      <vt:lpstr>نظرة الى مسرحياته:  </vt:lpstr>
      <vt:lpstr>نظرة الى مسرحياته:</vt:lpstr>
      <vt:lpstr>نظرة الى مسرحياته:</vt:lpstr>
      <vt:lpstr>نظرة الى مسرحياته:</vt:lpstr>
      <vt:lpstr>خلاصة القول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المسرح العربى المعاصر بإشارة خاصة الى  مساهمات " الفريد فرج"</dc:title>
  <dc:creator>SHEKKEER</dc:creator>
  <cp:lastModifiedBy>Shamnad</cp:lastModifiedBy>
  <cp:revision>103</cp:revision>
  <cp:lastPrinted>2014-12-17T13:14:13Z</cp:lastPrinted>
  <dcterms:created xsi:type="dcterms:W3CDTF">2014-12-08T13:28:34Z</dcterms:created>
  <dcterms:modified xsi:type="dcterms:W3CDTF">2014-12-17T17:36:51Z</dcterms:modified>
</cp:coreProperties>
</file>