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7" r:id="rId2"/>
    <p:sldId id="256"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 id="272" r:id="rId18"/>
    <p:sldId id="273" r:id="rId19"/>
    <p:sldId id="274" r:id="rId20"/>
    <p:sldId id="275" r:id="rId21"/>
    <p:sldId id="277" r:id="rId22"/>
    <p:sldId id="278" r:id="rId23"/>
    <p:sldId id="276"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CE8E9E-3389-4E81-B211-053F648B3D43}" type="datetimeFigureOut">
              <a:rPr lang="en-US" smtClean="0"/>
              <a:t>11/30/2014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A6FD77-B2EC-4933-B0CD-DC5D0AF4F71D}" type="slidenum">
              <a:rPr lang="en-US" smtClean="0"/>
              <a:t>‹#›</a:t>
            </a:fld>
            <a:endParaRPr lang="en-US"/>
          </a:p>
        </p:txBody>
      </p:sp>
    </p:spTree>
    <p:extLst>
      <p:ext uri="{BB962C8B-B14F-4D97-AF65-F5344CB8AC3E}">
        <p14:creationId xmlns:p14="http://schemas.microsoft.com/office/powerpoint/2010/main" val="4219135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A6FD77-B2EC-4933-B0CD-DC5D0AF4F71D}" type="slidenum">
              <a:rPr lang="en-US" smtClean="0"/>
              <a:t>4</a:t>
            </a:fld>
            <a:endParaRPr lang="en-US"/>
          </a:p>
        </p:txBody>
      </p:sp>
    </p:spTree>
    <p:extLst>
      <p:ext uri="{BB962C8B-B14F-4D97-AF65-F5344CB8AC3E}">
        <p14:creationId xmlns:p14="http://schemas.microsoft.com/office/powerpoint/2010/main" val="3768456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11/30/2014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6903"/>
            <a:ext cx="8534400" cy="811368"/>
          </a:xfrm>
        </p:spPr>
        <p:txBody>
          <a:bodyPr>
            <a:normAutofit/>
          </a:bodyPr>
          <a:lstStyle/>
          <a:p>
            <a:r>
              <a:rPr lang="ar-SA" sz="2400" b="1" dirty="0" smtClean="0">
                <a:latin typeface="Times New Roman" panose="02020603050405020304" pitchFamily="18" charset="0"/>
                <a:cs typeface="Times New Roman" panose="02020603050405020304" pitchFamily="18" charset="0"/>
              </a:rPr>
              <a:t>إعداد: محمد شافعي عبد الرحمن محمد الوافي</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321971"/>
            <a:ext cx="12192000" cy="1403797"/>
          </a:xfrm>
        </p:spPr>
        <p:txBody>
          <a:bodyPr>
            <a:normAutofit lnSpcReduction="10000"/>
          </a:bodyPr>
          <a:lstStyle/>
          <a:p>
            <a:pPr marL="0" indent="0" algn="r" rtl="1">
              <a:buNone/>
            </a:pPr>
            <a:r>
              <a:rPr lang="ar-SA" sz="3600" b="1" dirty="0">
                <a:latin typeface="Times New Roman" panose="02020603050405020304" pitchFamily="18" charset="0"/>
                <a:cs typeface="Times New Roman" panose="02020603050405020304" pitchFamily="18" charset="0"/>
              </a:rPr>
              <a:t>الرمزية في </a:t>
            </a:r>
            <a:r>
              <a:rPr lang="ar-SA" sz="3600" b="1" dirty="0" smtClean="0">
                <a:latin typeface="Times New Roman" panose="02020603050405020304" pitchFamily="18" charset="0"/>
                <a:cs typeface="Times New Roman" panose="02020603050405020304" pitchFamily="18" charset="0"/>
              </a:rPr>
              <a:t>المسرحية الفلسطينية: </a:t>
            </a:r>
            <a:endParaRPr lang="ar-SA" sz="3600" dirty="0">
              <a:latin typeface="Times New Roman" panose="02020603050405020304" pitchFamily="18" charset="0"/>
              <a:cs typeface="Times New Roman" panose="02020603050405020304" pitchFamily="18" charset="0"/>
            </a:endParaRPr>
          </a:p>
          <a:p>
            <a:pPr marL="0" indent="0" algn="r" rtl="1">
              <a:buNone/>
            </a:pPr>
            <a:r>
              <a:rPr lang="ar-SA" sz="3600" b="1" dirty="0" smtClean="0">
                <a:latin typeface="Times New Roman" panose="02020603050405020304" pitchFamily="18" charset="0"/>
                <a:cs typeface="Times New Roman" panose="02020603050405020304" pitchFamily="18" charset="0"/>
              </a:rPr>
              <a:t>دراسة </a:t>
            </a:r>
            <a:r>
              <a:rPr lang="ar-SA" sz="3600" b="1" dirty="0">
                <a:latin typeface="Times New Roman" panose="02020603050405020304" pitchFamily="18" charset="0"/>
                <a:cs typeface="Times New Roman" panose="02020603050405020304" pitchFamily="18" charset="0"/>
              </a:rPr>
              <a:t>تحليلية عن مسرحيتي </a:t>
            </a:r>
            <a:r>
              <a:rPr lang="ar-SA" sz="3600" b="1" dirty="0" smtClean="0">
                <a:latin typeface="Times New Roman" panose="02020603050405020304" pitchFamily="18" charset="0"/>
                <a:cs typeface="Times New Roman" panose="02020603050405020304" pitchFamily="18" charset="0"/>
              </a:rPr>
              <a:t>"</a:t>
            </a:r>
            <a:r>
              <a:rPr lang="ar-SA" sz="3600" b="1" dirty="0">
                <a:latin typeface="Times New Roman" panose="02020603050405020304" pitchFamily="18" charset="0"/>
                <a:cs typeface="Times New Roman" panose="02020603050405020304" pitchFamily="18" charset="0"/>
              </a:rPr>
              <a:t>الباب" و"القبعة والنبي</a:t>
            </a:r>
            <a:r>
              <a:rPr lang="ar-SA" sz="3600" b="1" dirty="0" smtClean="0">
                <a:latin typeface="Times New Roman" panose="02020603050405020304" pitchFamily="18" charset="0"/>
                <a:cs typeface="Times New Roman" panose="02020603050405020304" pitchFamily="18" charset="0"/>
              </a:rPr>
              <a:t>"</a:t>
            </a:r>
            <a:r>
              <a:rPr lang="ar-SA" sz="3600" b="1" dirty="0">
                <a:latin typeface="Times New Roman" panose="02020603050405020304" pitchFamily="18" charset="0"/>
                <a:cs typeface="Times New Roman" panose="02020603050405020304" pitchFamily="18" charset="0"/>
              </a:rPr>
              <a:t> </a:t>
            </a:r>
            <a:r>
              <a:rPr lang="ar-SA" sz="3600" b="1" dirty="0" smtClean="0">
                <a:latin typeface="Times New Roman" panose="02020603050405020304" pitchFamily="18" charset="0"/>
                <a:cs typeface="Times New Roman" panose="02020603050405020304" pitchFamily="18" charset="0"/>
              </a:rPr>
              <a:t>لغسان </a:t>
            </a:r>
            <a:r>
              <a:rPr lang="ar-SA" sz="3600" b="1" dirty="0">
                <a:latin typeface="Times New Roman" panose="02020603050405020304" pitchFamily="18" charset="0"/>
                <a:cs typeface="Times New Roman" panose="02020603050405020304" pitchFamily="18" charset="0"/>
              </a:rPr>
              <a:t>كنفاني </a:t>
            </a:r>
            <a:endParaRPr lang="en-US" sz="3600" dirty="0">
              <a:latin typeface="Times New Roman" panose="02020603050405020304" pitchFamily="18" charset="0"/>
              <a:cs typeface="Times New Roman" panose="02020603050405020304" pitchFamily="18" charset="0"/>
            </a:endParaRPr>
          </a:p>
          <a:p>
            <a:pPr marL="0" indent="0" algn="r" rtl="1">
              <a:buNone/>
            </a:pP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1115" y="1725769"/>
            <a:ext cx="3910885" cy="513223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9110" y="1725769"/>
            <a:ext cx="5422004" cy="513223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725769"/>
            <a:ext cx="2859109" cy="5132230"/>
          </a:xfrm>
          <a:prstGeom prst="rect">
            <a:avLst/>
          </a:prstGeom>
        </p:spPr>
      </p:pic>
    </p:spTree>
    <p:extLst>
      <p:ext uri="{BB962C8B-B14F-4D97-AF65-F5344CB8AC3E}">
        <p14:creationId xmlns:p14="http://schemas.microsoft.com/office/powerpoint/2010/main" val="11192883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25769"/>
            <a:ext cx="9144000" cy="5132231"/>
          </a:xfrm>
        </p:spPr>
        <p:txBody>
          <a:bodyPr>
            <a:normAutofit fontScale="90000"/>
          </a:bodyPr>
          <a:lstStyle/>
          <a:p>
            <a:pPr algn="r" rtl="1">
              <a:lnSpc>
                <a:spcPct val="150000"/>
              </a:lnSpc>
            </a:pPr>
            <a:r>
              <a:rPr lang="ar-SA" sz="2800" b="1" dirty="0">
                <a:latin typeface="Times New Roman" panose="02020603050405020304" pitchFamily="18" charset="0"/>
                <a:cs typeface="Times New Roman" panose="02020603050405020304" pitchFamily="18" charset="0"/>
              </a:rPr>
              <a:t>(ها نحن نقترب من منتصف العقد الثاني </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ar-SA" sz="2800" b="1" dirty="0">
                <a:latin typeface="Times New Roman" panose="02020603050405020304" pitchFamily="18" charset="0"/>
                <a:cs typeface="Times New Roman" panose="02020603050405020304" pitchFamily="18" charset="0"/>
              </a:rPr>
              <a:t>للاحتلال</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ar-SA" sz="2800" b="1" dirty="0">
                <a:latin typeface="Times New Roman" panose="02020603050405020304" pitchFamily="18" charset="0"/>
                <a:cs typeface="Times New Roman" panose="02020603050405020304" pitchFamily="18" charset="0"/>
              </a:rPr>
              <a:t>فلا عجب أن اضطرب صاحب الخطاب </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ar-SA" sz="2800" b="1" dirty="0">
                <a:latin typeface="Times New Roman" panose="02020603050405020304" pitchFamily="18" charset="0"/>
                <a:cs typeface="Times New Roman" panose="02020603050405020304" pitchFamily="18" charset="0"/>
              </a:rPr>
              <a:t>أمام تعاظم المقاومة في وجه القمع المتعاظم.</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ar-SA" sz="2800" b="1" dirty="0">
                <a:latin typeface="Times New Roman" panose="02020603050405020304" pitchFamily="18" charset="0"/>
                <a:cs typeface="Times New Roman" panose="02020603050405020304" pitchFamily="18" charset="0"/>
              </a:rPr>
              <a:t>يبدي خوفه من أن يستيقظ في صباح أحد الأيام،</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ar-SA" sz="2800" b="1" dirty="0">
                <a:latin typeface="Times New Roman" panose="02020603050405020304" pitchFamily="18" charset="0"/>
                <a:cs typeface="Times New Roman" panose="02020603050405020304" pitchFamily="18" charset="0"/>
              </a:rPr>
              <a:t>فيهوله ما يرى في المرآة.</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ar-SA" sz="2800" b="1" dirty="0">
                <a:latin typeface="Times New Roman" panose="02020603050405020304" pitchFamily="18" charset="0"/>
                <a:cs typeface="Times New Roman" panose="02020603050405020304" pitchFamily="18" charset="0"/>
              </a:rPr>
              <a:t>يقول: "نستيقظ في صباح أحد الأيام وننظر</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ar-SA" sz="2800" b="1" dirty="0">
                <a:latin typeface="Times New Roman" panose="02020603050405020304" pitchFamily="18" charset="0"/>
                <a:cs typeface="Times New Roman" panose="02020603050405020304" pitchFamily="18" charset="0"/>
              </a:rPr>
              <a:t>في المرآة فلا نعود قادرين على تحمل الوجه القذر المثير </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ar-SA" sz="2800" b="1" dirty="0">
                <a:latin typeface="Times New Roman" panose="02020603050405020304" pitchFamily="18" charset="0"/>
                <a:cs typeface="Times New Roman" panose="02020603050405020304" pitchFamily="18" charset="0"/>
              </a:rPr>
              <a:t>للاشمئزاز الذي يبحلق فينا")</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96214" y="90152"/>
            <a:ext cx="11475076" cy="2240925"/>
          </a:xfrm>
        </p:spPr>
        <p:txBody>
          <a:bodyPr>
            <a:normAutofit/>
          </a:bodyPr>
          <a:lstStyle/>
          <a:p>
            <a:pPr marL="0" indent="0" algn="just" rtl="1">
              <a:lnSpc>
                <a:spcPct val="150000"/>
              </a:lnSpc>
              <a:buNone/>
            </a:pPr>
            <a:r>
              <a:rPr lang="ar-SA" sz="2800" b="1" dirty="0">
                <a:latin typeface="Times New Roman" panose="02020603050405020304" pitchFamily="18" charset="0"/>
                <a:cs typeface="Times New Roman" panose="02020603050405020304" pitchFamily="18" charset="0"/>
              </a:rPr>
              <a:t>وتتناول مسرحية "لكع بن لكع" لإميل حبيبي، المقاومة بشكل ما مع توظيف جميل منهج الرمزية، فنجد فيها الحوار بين الشخصيتين الرئيسيتين (بدور والمهرج) يعالج المقاومة الفلسطينية ونقتبس هنا بعض الكلمات منه:</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07809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0"/>
            <a:ext cx="10662075" cy="888642"/>
          </a:xfrm>
        </p:spPr>
        <p:txBody>
          <a:bodyPr>
            <a:normAutofit/>
          </a:bodyPr>
          <a:lstStyle/>
          <a:p>
            <a:pPr marL="0" indent="0" algn="just" rtl="1">
              <a:buNone/>
            </a:pPr>
            <a:r>
              <a:rPr lang="ar-SA" sz="2800" b="1" dirty="0" smtClean="0">
                <a:latin typeface="Times New Roman" panose="02020603050405020304" pitchFamily="18" charset="0"/>
                <a:cs typeface="Times New Roman" panose="02020603050405020304" pitchFamily="18" charset="0"/>
              </a:rPr>
              <a:t>الأديب الفلسطيني غسان كنفاني (عكا 8 إبريل 1936 – بيروت 8 يوليو 1972) : </a:t>
            </a:r>
            <a:endParaRPr lang="en-US" sz="2800" b="1"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8925058" y="2724241"/>
            <a:ext cx="3026535" cy="41337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ar-SA" sz="2400" dirty="0" smtClean="0">
                <a:latin typeface="Times New Roman" panose="02020603050405020304" pitchFamily="18" charset="0"/>
                <a:cs typeface="Times New Roman" panose="02020603050405020304" pitchFamily="18" charset="0"/>
              </a:rPr>
              <a:t>روائيا:</a:t>
            </a:r>
          </a:p>
          <a:p>
            <a:pPr algn="ctr">
              <a:lnSpc>
                <a:spcPct val="150000"/>
              </a:lnSpc>
            </a:pPr>
            <a:r>
              <a:rPr lang="ar-SA" sz="2400" dirty="0" smtClean="0">
                <a:latin typeface="Times New Roman" panose="02020603050405020304" pitchFamily="18" charset="0"/>
                <a:cs typeface="Times New Roman" panose="02020603050405020304" pitchFamily="18" charset="0"/>
              </a:rPr>
              <a:t> رجال في الشمس (1963)</a:t>
            </a:r>
          </a:p>
          <a:p>
            <a:pPr algn="ctr">
              <a:lnSpc>
                <a:spcPct val="150000"/>
              </a:lnSpc>
            </a:pPr>
            <a:r>
              <a:rPr lang="ar-SA" sz="2400" dirty="0" smtClean="0">
                <a:latin typeface="Times New Roman" panose="02020603050405020304" pitchFamily="18" charset="0"/>
                <a:cs typeface="Times New Roman" panose="02020603050405020304" pitchFamily="18" charset="0"/>
              </a:rPr>
              <a:t>أم سعد (1969)</a:t>
            </a:r>
          </a:p>
          <a:p>
            <a:pPr algn="ctr">
              <a:lnSpc>
                <a:spcPct val="150000"/>
              </a:lnSpc>
            </a:pPr>
            <a:r>
              <a:rPr lang="ar-SA" sz="2400" dirty="0" smtClean="0">
                <a:latin typeface="Times New Roman" panose="02020603050405020304" pitchFamily="18" charset="0"/>
                <a:cs typeface="Times New Roman" panose="02020603050405020304" pitchFamily="18" charset="0"/>
              </a:rPr>
              <a:t>ما تبقى لكم </a:t>
            </a:r>
            <a:r>
              <a:rPr lang="ar-SA" sz="2400" dirty="0" smtClean="0">
                <a:latin typeface="Times New Roman" panose="02020603050405020304" pitchFamily="18" charset="0"/>
                <a:cs typeface="Times New Roman" panose="02020603050405020304" pitchFamily="18" charset="0"/>
              </a:rPr>
              <a:t>(1966)</a:t>
            </a:r>
            <a:endParaRPr lang="ar-SA" sz="2400" dirty="0" smtClean="0">
              <a:latin typeface="Times New Roman" panose="02020603050405020304" pitchFamily="18" charset="0"/>
              <a:cs typeface="Times New Roman" panose="02020603050405020304" pitchFamily="18" charset="0"/>
            </a:endParaRPr>
          </a:p>
          <a:p>
            <a:pPr algn="ctr">
              <a:lnSpc>
                <a:spcPct val="150000"/>
              </a:lnSpc>
            </a:pPr>
            <a:r>
              <a:rPr lang="ar-SA" sz="2400" dirty="0" smtClean="0">
                <a:latin typeface="Times New Roman" panose="02020603050405020304" pitchFamily="18" charset="0"/>
                <a:cs typeface="Times New Roman" panose="02020603050405020304" pitchFamily="18" charset="0"/>
              </a:rPr>
              <a:t>عائد إلى حيفا (1970)</a:t>
            </a:r>
          </a:p>
          <a:p>
            <a:pPr algn="ctr">
              <a:lnSpc>
                <a:spcPct val="150000"/>
              </a:lnSpc>
            </a:pPr>
            <a:r>
              <a:rPr lang="ar-SA" sz="2400" dirty="0" smtClean="0">
                <a:latin typeface="Times New Roman" panose="02020603050405020304" pitchFamily="18" charset="0"/>
                <a:cs typeface="Times New Roman" panose="02020603050405020304" pitchFamily="18" charset="0"/>
              </a:rPr>
              <a:t>. . . </a:t>
            </a:r>
            <a:endParaRPr lang="en-US" sz="24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6576405" y="2820474"/>
            <a:ext cx="2034862" cy="3751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ar-SA" sz="2400" dirty="0" smtClean="0">
              <a:latin typeface="Times New Roman" panose="02020603050405020304" pitchFamily="18" charset="0"/>
              <a:cs typeface="Times New Roman" panose="02020603050405020304" pitchFamily="18" charset="0"/>
            </a:endParaRPr>
          </a:p>
          <a:p>
            <a:pPr algn="ctr">
              <a:lnSpc>
                <a:spcPct val="150000"/>
              </a:lnSpc>
            </a:pPr>
            <a:r>
              <a:rPr lang="ar-SA" sz="2400" dirty="0" smtClean="0">
                <a:latin typeface="Times New Roman" panose="02020603050405020304" pitchFamily="18" charset="0"/>
                <a:cs typeface="Times New Roman" panose="02020603050405020304" pitchFamily="18" charset="0"/>
              </a:rPr>
              <a:t>قاصا</a:t>
            </a:r>
            <a:r>
              <a:rPr lang="ar-SA" sz="2400" dirty="0" smtClean="0">
                <a:latin typeface="Times New Roman" panose="02020603050405020304" pitchFamily="18" charset="0"/>
                <a:cs typeface="Times New Roman" panose="02020603050405020304" pitchFamily="18" charset="0"/>
              </a:rPr>
              <a:t>:</a:t>
            </a:r>
          </a:p>
          <a:p>
            <a:pPr algn="ctr">
              <a:lnSpc>
                <a:spcPct val="150000"/>
              </a:lnSpc>
            </a:pPr>
            <a:r>
              <a:rPr lang="ar-SA" sz="2400" dirty="0" smtClean="0">
                <a:latin typeface="Times New Roman" panose="02020603050405020304" pitchFamily="18" charset="0"/>
                <a:cs typeface="Times New Roman" panose="02020603050405020304" pitchFamily="18" charset="0"/>
              </a:rPr>
              <a:t>عالم ليس لنا </a:t>
            </a:r>
            <a:r>
              <a:rPr lang="ar-SA" sz="2400" dirty="0" smtClean="0">
                <a:latin typeface="Times New Roman" panose="02020603050405020304" pitchFamily="18" charset="0"/>
                <a:cs typeface="Times New Roman" panose="02020603050405020304" pitchFamily="18" charset="0"/>
              </a:rPr>
              <a:t>(1970)</a:t>
            </a:r>
            <a:endParaRPr lang="ar-SA" sz="2400" dirty="0" smtClean="0">
              <a:latin typeface="Times New Roman" panose="02020603050405020304" pitchFamily="18" charset="0"/>
              <a:cs typeface="Times New Roman" panose="02020603050405020304" pitchFamily="18" charset="0"/>
            </a:endParaRPr>
          </a:p>
          <a:p>
            <a:pPr algn="ctr">
              <a:lnSpc>
                <a:spcPct val="150000"/>
              </a:lnSpc>
            </a:pPr>
            <a:r>
              <a:rPr lang="ar-SA" sz="2400" dirty="0" smtClean="0">
                <a:latin typeface="Times New Roman" panose="02020603050405020304" pitchFamily="18" charset="0"/>
                <a:cs typeface="Times New Roman" panose="02020603050405020304" pitchFamily="18" charset="0"/>
              </a:rPr>
              <a:t>موت سرير رقم 12 </a:t>
            </a:r>
            <a:endParaRPr lang="ar-SA" sz="2400" dirty="0" smtClean="0">
              <a:latin typeface="Times New Roman" panose="02020603050405020304" pitchFamily="18" charset="0"/>
              <a:cs typeface="Times New Roman" panose="02020603050405020304" pitchFamily="18" charset="0"/>
            </a:endParaRPr>
          </a:p>
          <a:p>
            <a:pPr algn="ctr">
              <a:lnSpc>
                <a:spcPct val="150000"/>
              </a:lnSpc>
            </a:pPr>
            <a:r>
              <a:rPr lang="ar-SA" sz="2400" dirty="0" smtClean="0">
                <a:latin typeface="Times New Roman" panose="02020603050405020304" pitchFamily="18" charset="0"/>
                <a:cs typeface="Times New Roman" panose="02020603050405020304" pitchFamily="18" charset="0"/>
              </a:rPr>
              <a:t>أرض </a:t>
            </a:r>
            <a:r>
              <a:rPr lang="ar-SA" sz="2400" dirty="0" smtClean="0">
                <a:latin typeface="Times New Roman" panose="02020603050405020304" pitchFamily="18" charset="0"/>
                <a:cs typeface="Times New Roman" panose="02020603050405020304" pitchFamily="18" charset="0"/>
              </a:rPr>
              <a:t>البرتقال </a:t>
            </a:r>
            <a:r>
              <a:rPr lang="ar-SA" sz="2400" dirty="0" smtClean="0">
                <a:latin typeface="Times New Roman" panose="02020603050405020304" pitchFamily="18" charset="0"/>
                <a:cs typeface="Times New Roman" panose="02020603050405020304" pitchFamily="18" charset="0"/>
              </a:rPr>
              <a:t>الحزين </a:t>
            </a:r>
          </a:p>
          <a:p>
            <a:pPr algn="ctr">
              <a:lnSpc>
                <a:spcPct val="150000"/>
              </a:lnSpc>
            </a:pPr>
            <a:r>
              <a:rPr lang="ar-SA" sz="2400" dirty="0" smtClean="0">
                <a:latin typeface="Times New Roman" panose="02020603050405020304" pitchFamily="18" charset="0"/>
                <a:cs typeface="Times New Roman" panose="02020603050405020304" pitchFamily="18" charset="0"/>
              </a:rPr>
              <a:t>. . .</a:t>
            </a:r>
            <a:endParaRPr lang="en-US" sz="2400"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4516098" y="3010616"/>
            <a:ext cx="1903412" cy="35610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ar-SA" sz="2400" dirty="0" smtClean="0">
                <a:latin typeface="Times New Roman" panose="02020603050405020304" pitchFamily="18" charset="0"/>
                <a:cs typeface="Times New Roman" panose="02020603050405020304" pitchFamily="18" charset="0"/>
              </a:rPr>
              <a:t>مسرحيا: </a:t>
            </a:r>
          </a:p>
          <a:p>
            <a:pPr algn="ctr">
              <a:lnSpc>
                <a:spcPct val="150000"/>
              </a:lnSpc>
            </a:pPr>
            <a:r>
              <a:rPr lang="ar-SA" sz="2400" dirty="0" smtClean="0">
                <a:latin typeface="Times New Roman" panose="02020603050405020304" pitchFamily="18" charset="0"/>
                <a:cs typeface="Times New Roman" panose="02020603050405020304" pitchFamily="18" charset="0"/>
              </a:rPr>
              <a:t>القبعة والنبي </a:t>
            </a:r>
            <a:r>
              <a:rPr lang="ar-SA" sz="2400" dirty="0" smtClean="0">
                <a:latin typeface="Times New Roman" panose="02020603050405020304" pitchFamily="18" charset="0"/>
                <a:cs typeface="Times New Roman" panose="02020603050405020304" pitchFamily="18" charset="0"/>
              </a:rPr>
              <a:t>(1967)</a:t>
            </a:r>
            <a:endParaRPr lang="ar-SA" sz="2400" dirty="0" smtClean="0">
              <a:latin typeface="Times New Roman" panose="02020603050405020304" pitchFamily="18" charset="0"/>
              <a:cs typeface="Times New Roman" panose="02020603050405020304" pitchFamily="18" charset="0"/>
            </a:endParaRPr>
          </a:p>
          <a:p>
            <a:pPr algn="ctr">
              <a:lnSpc>
                <a:spcPct val="150000"/>
              </a:lnSpc>
            </a:pPr>
            <a:r>
              <a:rPr lang="ar-SA" sz="2400" dirty="0" smtClean="0">
                <a:latin typeface="Times New Roman" panose="02020603050405020304" pitchFamily="18" charset="0"/>
                <a:cs typeface="Times New Roman" panose="02020603050405020304" pitchFamily="18" charset="0"/>
              </a:rPr>
              <a:t>الباب</a:t>
            </a:r>
          </a:p>
          <a:p>
            <a:pPr algn="ctr">
              <a:lnSpc>
                <a:spcPct val="150000"/>
              </a:lnSpc>
            </a:pPr>
            <a:r>
              <a:rPr lang="ar-SA" sz="2400" dirty="0" smtClean="0">
                <a:latin typeface="Times New Roman" panose="02020603050405020304" pitchFamily="18" charset="0"/>
                <a:cs typeface="Times New Roman" panose="02020603050405020304" pitchFamily="18" charset="0"/>
              </a:rPr>
              <a:t>جسر إلى الأبد</a:t>
            </a:r>
            <a:endParaRPr lang="en-US" sz="2400" dirty="0">
              <a:latin typeface="Times New Roman" panose="02020603050405020304" pitchFamily="18" charset="0"/>
              <a:cs typeface="Times New Roman" panose="02020603050405020304" pitchFamily="18" charset="0"/>
            </a:endParaRPr>
          </a:p>
        </p:txBody>
      </p:sp>
      <p:sp>
        <p:nvSpPr>
          <p:cNvPr id="8" name="Rounded Rectangle 7"/>
          <p:cNvSpPr/>
          <p:nvPr/>
        </p:nvSpPr>
        <p:spPr>
          <a:xfrm>
            <a:off x="860740" y="2724240"/>
            <a:ext cx="3304561" cy="4133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ar-SA" sz="2400" dirty="0" smtClean="0">
                <a:latin typeface="Times New Roman" panose="02020603050405020304" pitchFamily="18" charset="0"/>
                <a:cs typeface="Times New Roman" panose="02020603050405020304" pitchFamily="18" charset="0"/>
              </a:rPr>
              <a:t>ناقدا:</a:t>
            </a:r>
          </a:p>
          <a:p>
            <a:pPr algn="ctr">
              <a:lnSpc>
                <a:spcPct val="150000"/>
              </a:lnSpc>
            </a:pPr>
            <a:r>
              <a:rPr lang="ar-SA" sz="2400" dirty="0" smtClean="0">
                <a:latin typeface="Times New Roman" panose="02020603050405020304" pitchFamily="18" charset="0"/>
                <a:cs typeface="Times New Roman" panose="02020603050405020304" pitchFamily="18" charset="0"/>
              </a:rPr>
              <a:t>أدب المقاومة في فلسطين المحتلة </a:t>
            </a:r>
          </a:p>
          <a:p>
            <a:pPr algn="ctr">
              <a:lnSpc>
                <a:spcPct val="150000"/>
              </a:lnSpc>
            </a:pPr>
            <a:r>
              <a:rPr lang="ar-SA" sz="2400" dirty="0" smtClean="0">
                <a:latin typeface="Times New Roman" panose="02020603050405020304" pitchFamily="18" charset="0"/>
                <a:cs typeface="Times New Roman" panose="02020603050405020304" pitchFamily="18" charset="0"/>
              </a:rPr>
              <a:t>الأدب الفلسطيني المقاوم تحت الاحتلال 1948-</a:t>
            </a:r>
          </a:p>
          <a:p>
            <a:pPr algn="ctr">
              <a:lnSpc>
                <a:spcPct val="150000"/>
              </a:lnSpc>
            </a:pPr>
            <a:r>
              <a:rPr lang="ar-SA" sz="2400" dirty="0" smtClean="0">
                <a:latin typeface="Times New Roman" panose="02020603050405020304" pitchFamily="18" charset="0"/>
                <a:cs typeface="Times New Roman" panose="02020603050405020304" pitchFamily="18" charset="0"/>
              </a:rPr>
              <a:t>1968</a:t>
            </a:r>
          </a:p>
          <a:p>
            <a:pPr algn="ctr">
              <a:lnSpc>
                <a:spcPct val="150000"/>
              </a:lnSpc>
            </a:pPr>
            <a:r>
              <a:rPr lang="ar-SA" sz="2400" dirty="0" smtClean="0">
                <a:latin typeface="Times New Roman" panose="02020603050405020304" pitchFamily="18" charset="0"/>
                <a:cs typeface="Times New Roman" panose="02020603050405020304" pitchFamily="18" charset="0"/>
              </a:rPr>
              <a:t>في الأدب </a:t>
            </a:r>
            <a:r>
              <a:rPr lang="ar-SA" sz="2400" dirty="0" smtClean="0">
                <a:latin typeface="Times New Roman" panose="02020603050405020304" pitchFamily="18" charset="0"/>
                <a:cs typeface="Times New Roman" panose="02020603050405020304" pitchFamily="18" charset="0"/>
              </a:rPr>
              <a:t>الصهيوني (1967)</a:t>
            </a:r>
            <a:endParaRPr lang="en-US" sz="2400" dirty="0">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6987" y="744516"/>
            <a:ext cx="8487176" cy="1979724"/>
          </a:xfrm>
          <a:prstGeom prst="rect">
            <a:avLst/>
          </a:prstGeom>
        </p:spPr>
      </p:pic>
    </p:spTree>
    <p:extLst>
      <p:ext uri="{BB962C8B-B14F-4D97-AF65-F5344CB8AC3E}">
        <p14:creationId xmlns:p14="http://schemas.microsoft.com/office/powerpoint/2010/main" val="253485873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5816421" cy="302713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8372" y="0"/>
            <a:ext cx="6383628" cy="302713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50783" y="3027137"/>
            <a:ext cx="3915178" cy="3830863"/>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65960" y="3027136"/>
            <a:ext cx="1957589" cy="3830864"/>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15500" y="3027136"/>
            <a:ext cx="2476500" cy="3830864"/>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3027139"/>
            <a:ext cx="3850783" cy="3830862"/>
          </a:xfrm>
          <a:prstGeom prst="rect">
            <a:avLst/>
          </a:prstGeom>
        </p:spPr>
      </p:pic>
    </p:spTree>
    <p:extLst>
      <p:ext uri="{BB962C8B-B14F-4D97-AF65-F5344CB8AC3E}">
        <p14:creationId xmlns:p14="http://schemas.microsoft.com/office/powerpoint/2010/main" val="30224033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850006"/>
            <a:ext cx="11280261" cy="669701"/>
          </a:xfrm>
        </p:spPr>
        <p:txBody>
          <a:bodyPr>
            <a:noAutofit/>
          </a:bodyPr>
          <a:lstStyle/>
          <a:p>
            <a:pPr algn="ctr" rtl="1"/>
            <a:r>
              <a:rPr lang="ar-SA" sz="2800" dirty="0" smtClean="0">
                <a:latin typeface="Times New Roman" panose="02020603050405020304" pitchFamily="18" charset="0"/>
                <a:cs typeface="Times New Roman" panose="02020603050405020304" pitchFamily="18" charset="0"/>
              </a:rPr>
              <a:t>يبدو أن مسرحيات غسان لم تؤخذ في عين الاعتبار على قدر ما تستحق - ربما لكثافة أعماله الأخرى القيمة العملاقة </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
            <a:ext cx="12192000" cy="953036"/>
          </a:xfrm>
        </p:spPr>
        <p:txBody>
          <a:bodyPr>
            <a:normAutofit/>
          </a:bodyPr>
          <a:lstStyle/>
          <a:p>
            <a:pPr marL="0" indent="0" algn="just" rtl="1">
              <a:buNone/>
            </a:pPr>
            <a:r>
              <a:rPr lang="ar-SA" sz="2800" b="1" dirty="0" smtClean="0">
                <a:latin typeface="Times New Roman" panose="02020603050405020304" pitchFamily="18" charset="0"/>
                <a:cs typeface="Times New Roman" panose="02020603050405020304" pitchFamily="18" charset="0"/>
              </a:rPr>
              <a:t>«الباب» و «القبعة والنبي»  لغسان كنفاني</a:t>
            </a:r>
            <a:endParaRPr lang="en-US" sz="2800" b="1"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8390" y="1616297"/>
            <a:ext cx="3833610" cy="5241703"/>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0" y="1519707"/>
            <a:ext cx="3891545" cy="5338293"/>
          </a:xfrm>
          <a:prstGeom prst="rect">
            <a:avLst/>
          </a:prstGeom>
        </p:spPr>
      </p:pic>
    </p:spTree>
    <p:extLst>
      <p:ext uri="{BB962C8B-B14F-4D97-AF65-F5344CB8AC3E}">
        <p14:creationId xmlns:p14="http://schemas.microsoft.com/office/powerpoint/2010/main" val="2429350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8989453" cy="1275008"/>
          </a:xfrm>
        </p:spPr>
        <p:txBody>
          <a:bodyPr>
            <a:normAutofit/>
          </a:bodyPr>
          <a:lstStyle/>
          <a:p>
            <a:pPr marL="0" indent="0" algn="just" rtl="1">
              <a:buNone/>
            </a:pPr>
            <a:r>
              <a:rPr lang="ar-SA" sz="2800" b="1" dirty="0" smtClean="0">
                <a:latin typeface="Times New Roman" panose="02020603050405020304" pitchFamily="18" charset="0"/>
                <a:cs typeface="Times New Roman" panose="02020603050405020304" pitchFamily="18" charset="0"/>
              </a:rPr>
              <a:t>الرمزية كما نلاحظ في</a:t>
            </a:r>
          </a:p>
          <a:p>
            <a:pPr marL="0" indent="0" algn="just" rtl="1">
              <a:buNone/>
            </a:pPr>
            <a:r>
              <a:rPr lang="ar-SA" sz="2800" b="1" dirty="0" smtClean="0">
                <a:latin typeface="Times New Roman" panose="02020603050405020304" pitchFamily="18" charset="0"/>
                <a:cs typeface="Times New Roman" panose="02020603050405020304" pitchFamily="18" charset="0"/>
              </a:rPr>
              <a:t>                            مسرحية «الباب»</a:t>
            </a:r>
            <a:endParaRPr lang="en-US" sz="2800" b="1"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0" y="1381259"/>
            <a:ext cx="12192000" cy="48424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latin typeface="Times New Roman" panose="02020603050405020304" pitchFamily="18" charset="0"/>
                <a:cs typeface="Times New Roman" panose="02020603050405020304" pitchFamily="18" charset="0"/>
              </a:rPr>
              <a:t/>
            </a:r>
            <a:br>
              <a:rPr lang="ar-SA" sz="2800" dirty="0">
                <a:latin typeface="Times New Roman" panose="02020603050405020304" pitchFamily="18" charset="0"/>
                <a:cs typeface="Times New Roman" panose="02020603050405020304" pitchFamily="18" charset="0"/>
              </a:rPr>
            </a:br>
            <a:r>
              <a:rPr lang="ar-SA" sz="2800" dirty="0">
                <a:latin typeface="Times New Roman" panose="02020603050405020304" pitchFamily="18" charset="0"/>
                <a:cs typeface="Times New Roman" panose="02020603050405020304" pitchFamily="18" charset="0"/>
              </a:rPr>
              <a:t/>
            </a:r>
            <a:br>
              <a:rPr lang="ar-SA" sz="2800" dirty="0">
                <a:latin typeface="Times New Roman" panose="02020603050405020304" pitchFamily="18" charset="0"/>
                <a:cs typeface="Times New Roman" panose="02020603050405020304" pitchFamily="18" charset="0"/>
              </a:rPr>
            </a:br>
            <a:r>
              <a:rPr lang="ar-SA" sz="2800" dirty="0">
                <a:latin typeface="Times New Roman" panose="02020603050405020304" pitchFamily="18" charset="0"/>
                <a:cs typeface="Times New Roman" panose="02020603050405020304" pitchFamily="18" charset="0"/>
              </a:rPr>
              <a:t/>
            </a:r>
            <a:br>
              <a:rPr lang="ar-SA" sz="2800" dirty="0">
                <a:latin typeface="Times New Roman" panose="02020603050405020304" pitchFamily="18" charset="0"/>
                <a:cs typeface="Times New Roman" panose="02020603050405020304" pitchFamily="18" charset="0"/>
              </a:rPr>
            </a:br>
            <a:r>
              <a:rPr lang="ar-SA" sz="2800" dirty="0">
                <a:latin typeface="Times New Roman" panose="02020603050405020304" pitchFamily="18" charset="0"/>
                <a:cs typeface="Times New Roman" panose="02020603050405020304" pitchFamily="18" charset="0"/>
              </a:rPr>
              <a:t>الشخصيات:</a:t>
            </a:r>
            <a:br>
              <a:rPr lang="ar-SA" sz="2800" dirty="0">
                <a:latin typeface="Times New Roman" panose="02020603050405020304" pitchFamily="18" charset="0"/>
                <a:cs typeface="Times New Roman" panose="02020603050405020304" pitchFamily="18" charset="0"/>
              </a:rPr>
            </a:br>
            <a:r>
              <a:rPr lang="ar-SA" sz="2800" dirty="0">
                <a:latin typeface="Times New Roman" panose="02020603050405020304" pitchFamily="18" charset="0"/>
                <a:cs typeface="Times New Roman" panose="02020603050405020304" pitchFamily="18" charset="0"/>
              </a:rPr>
              <a:t>قيل: رئيس وفد عاد إلى مكة </a:t>
            </a:r>
            <a:br>
              <a:rPr lang="ar-SA" sz="2800" dirty="0">
                <a:latin typeface="Times New Roman" panose="02020603050405020304" pitchFamily="18" charset="0"/>
                <a:cs typeface="Times New Roman" panose="02020603050405020304" pitchFamily="18" charset="0"/>
              </a:rPr>
            </a:br>
            <a:r>
              <a:rPr lang="ar-SA" sz="2800" dirty="0">
                <a:latin typeface="Times New Roman" panose="02020603050405020304" pitchFamily="18" charset="0"/>
                <a:cs typeface="Times New Roman" panose="02020603050405020304" pitchFamily="18" charset="0"/>
              </a:rPr>
              <a:t>رعد: صديقه وعضو في الوفد</a:t>
            </a:r>
            <a:br>
              <a:rPr lang="ar-SA" sz="2800" dirty="0">
                <a:latin typeface="Times New Roman" panose="02020603050405020304" pitchFamily="18" charset="0"/>
                <a:cs typeface="Times New Roman" panose="02020603050405020304" pitchFamily="18" charset="0"/>
              </a:rPr>
            </a:br>
            <a:r>
              <a:rPr lang="ar-SA" sz="2800" dirty="0">
                <a:latin typeface="Times New Roman" panose="02020603050405020304" pitchFamily="18" charset="0"/>
                <a:cs typeface="Times New Roman" panose="02020603050405020304" pitchFamily="18" charset="0"/>
              </a:rPr>
              <a:t>لقمان: كاهن وعضو في الوفد</a:t>
            </a:r>
            <a:br>
              <a:rPr lang="ar-SA" sz="2800" dirty="0">
                <a:latin typeface="Times New Roman" panose="02020603050405020304" pitchFamily="18" charset="0"/>
                <a:cs typeface="Times New Roman" panose="02020603050405020304" pitchFamily="18" charset="0"/>
              </a:rPr>
            </a:br>
            <a:r>
              <a:rPr lang="ar-SA" sz="2800" dirty="0">
                <a:latin typeface="Times New Roman" panose="02020603050405020304" pitchFamily="18" charset="0"/>
                <a:cs typeface="Times New Roman" panose="02020603050405020304" pitchFamily="18" charset="0"/>
              </a:rPr>
              <a:t>عاد: ملك القبيلة</a:t>
            </a:r>
            <a:br>
              <a:rPr lang="ar-SA" sz="2800" dirty="0">
                <a:latin typeface="Times New Roman" panose="02020603050405020304" pitchFamily="18" charset="0"/>
                <a:cs typeface="Times New Roman" panose="02020603050405020304" pitchFamily="18" charset="0"/>
              </a:rPr>
            </a:br>
            <a:r>
              <a:rPr lang="ar-SA" sz="2800" dirty="0">
                <a:latin typeface="Times New Roman" panose="02020603050405020304" pitchFamily="18" charset="0"/>
                <a:cs typeface="Times New Roman" panose="02020603050405020304" pitchFamily="18" charset="0"/>
              </a:rPr>
              <a:t>شداد: ابن عاد ووريث مملكته</a:t>
            </a:r>
            <a:br>
              <a:rPr lang="ar-SA" sz="2800" dirty="0">
                <a:latin typeface="Times New Roman" panose="02020603050405020304" pitchFamily="18" charset="0"/>
                <a:cs typeface="Times New Roman" panose="02020603050405020304" pitchFamily="18" charset="0"/>
              </a:rPr>
            </a:br>
            <a:r>
              <a:rPr lang="ar-SA" sz="2800" dirty="0">
                <a:latin typeface="Times New Roman" panose="02020603050405020304" pitchFamily="18" charset="0"/>
                <a:cs typeface="Times New Roman" panose="02020603050405020304" pitchFamily="18" charset="0"/>
              </a:rPr>
              <a:t>الأم: أم شداد</a:t>
            </a:r>
            <a:br>
              <a:rPr lang="ar-SA" sz="2800" dirty="0">
                <a:latin typeface="Times New Roman" panose="02020603050405020304" pitchFamily="18" charset="0"/>
                <a:cs typeface="Times New Roman" panose="02020603050405020304" pitchFamily="18" charset="0"/>
              </a:rPr>
            </a:br>
            <a:r>
              <a:rPr lang="ar-SA" sz="2800" dirty="0">
                <a:latin typeface="Times New Roman" panose="02020603050405020304" pitchFamily="18" charset="0"/>
                <a:cs typeface="Times New Roman" panose="02020603050405020304" pitchFamily="18" charset="0"/>
              </a:rPr>
              <a:t>مرثد: ولد شداد ووريثه </a:t>
            </a:r>
            <a:br>
              <a:rPr lang="ar-SA" sz="2800" dirty="0">
                <a:latin typeface="Times New Roman" panose="02020603050405020304" pitchFamily="18" charset="0"/>
                <a:cs typeface="Times New Roman" panose="02020603050405020304" pitchFamily="18" charset="0"/>
              </a:rPr>
            </a:br>
            <a:r>
              <a:rPr lang="ar-SA" sz="2800" dirty="0">
                <a:latin typeface="Times New Roman" panose="02020603050405020304" pitchFamily="18" charset="0"/>
                <a:cs typeface="Times New Roman" panose="02020603050405020304" pitchFamily="18" charset="0"/>
              </a:rPr>
              <a:t>رسول: من البلاط</a:t>
            </a:r>
            <a:br>
              <a:rPr lang="ar-SA" sz="2800" dirty="0">
                <a:latin typeface="Times New Roman" panose="02020603050405020304" pitchFamily="18" charset="0"/>
                <a:cs typeface="Times New Roman" panose="02020603050405020304" pitchFamily="18" charset="0"/>
              </a:rPr>
            </a:br>
            <a:r>
              <a:rPr lang="ar-SA" sz="2800" dirty="0">
                <a:latin typeface="Times New Roman" panose="02020603050405020304" pitchFamily="18" charset="0"/>
                <a:cs typeface="Times New Roman" panose="02020603050405020304" pitchFamily="18" charset="0"/>
              </a:rPr>
              <a:t>هبا: إله من آلهة عاد الثلاثة: صدا – هبا – صمود</a:t>
            </a:r>
            <a:br>
              <a:rPr lang="ar-SA" sz="2800" dirty="0">
                <a:latin typeface="Times New Roman" panose="02020603050405020304" pitchFamily="18" charset="0"/>
                <a:cs typeface="Times New Roman" panose="02020603050405020304" pitchFamily="18" charset="0"/>
              </a:rPr>
            </a:br>
            <a:r>
              <a:rPr lang="ar-SA" sz="2800" dirty="0">
                <a:latin typeface="Times New Roman" panose="02020603050405020304" pitchFamily="18" charset="0"/>
                <a:cs typeface="Times New Roman" panose="02020603050405020304" pitchFamily="18" charset="0"/>
              </a:rPr>
              <a:t/>
            </a:r>
            <a:br>
              <a:rPr lang="ar-SA" sz="2800" dirty="0">
                <a:latin typeface="Times New Roman" panose="02020603050405020304" pitchFamily="18" charset="0"/>
                <a:cs typeface="Times New Roman" panose="02020603050405020304" pitchFamily="18" charset="0"/>
              </a:rPr>
            </a:br>
            <a:r>
              <a:rPr lang="ar-SA" sz="2800" dirty="0">
                <a:latin typeface="Times New Roman" panose="02020603050405020304" pitchFamily="18" charset="0"/>
                <a:cs typeface="Times New Roman" panose="02020603050405020304" pitchFamily="18" charset="0"/>
              </a:rPr>
              <a:t/>
            </a:r>
            <a:br>
              <a:rPr lang="ar-SA"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8100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1236372"/>
          </a:xfrm>
        </p:spPr>
        <p:txBody>
          <a:bodyPr>
            <a:normAutofit/>
          </a:bodyPr>
          <a:lstStyle/>
          <a:p>
            <a:pPr marL="0" indent="0" algn="ctr" rtl="1">
              <a:buNone/>
            </a:pPr>
            <a:r>
              <a:rPr lang="ar-SA" sz="2800" b="1" dirty="0" smtClean="0">
                <a:latin typeface="Times New Roman" panose="02020603050405020304" pitchFamily="18" charset="0"/>
                <a:cs typeface="Times New Roman" panose="02020603050405020304" pitchFamily="18" charset="0"/>
              </a:rPr>
              <a:t>تتمحور الحبكة حول الماء والجفاف والاستسقاء وتضع علامات استفهامية أمام سلطنة الإله وسيطرته الاستبدادية</a:t>
            </a:r>
            <a:endParaRPr lang="en-US" sz="2800" b="1" dirty="0">
              <a:latin typeface="Times New Roman" panose="02020603050405020304" pitchFamily="18" charset="0"/>
              <a:cs typeface="Times New Roman" panose="02020603050405020304" pitchFamily="18" charset="0"/>
            </a:endParaRPr>
          </a:p>
        </p:txBody>
      </p:sp>
      <p:sp>
        <p:nvSpPr>
          <p:cNvPr id="4" name="Oval 3"/>
          <p:cNvSpPr/>
          <p:nvPr/>
        </p:nvSpPr>
        <p:spPr>
          <a:xfrm>
            <a:off x="1120461" y="1234098"/>
            <a:ext cx="10426368" cy="13036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400" b="1" dirty="0" smtClean="0">
                <a:latin typeface="Times New Roman" panose="02020603050405020304" pitchFamily="18" charset="0"/>
                <a:cs typeface="Times New Roman" panose="02020603050405020304" pitchFamily="18" charset="0"/>
              </a:rPr>
              <a:t>هذا العمل المسرحي الصغير يحمل في طياته رموزا لا بأس به</a:t>
            </a:r>
            <a:endParaRPr lang="en-US" sz="2400" b="1"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9554897" y="2356833"/>
            <a:ext cx="2288760" cy="30007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smtClean="0">
                <a:latin typeface="Times New Roman" panose="02020603050405020304" pitchFamily="18" charset="0"/>
                <a:cs typeface="Times New Roman" panose="02020603050405020304" pitchFamily="18" charset="0"/>
              </a:rPr>
              <a:t>فالإله «هبا» هنا يمثل الاستعمار والاستبداد</a:t>
            </a:r>
          </a:p>
          <a:p>
            <a:pPr algn="ctr" rtl="1"/>
            <a:endParaRPr lang="ar-SA" sz="2400" b="1" dirty="0">
              <a:latin typeface="Times New Roman" panose="02020603050405020304" pitchFamily="18" charset="0"/>
              <a:cs typeface="Times New Roman" panose="02020603050405020304" pitchFamily="18" charset="0"/>
            </a:endParaRPr>
          </a:p>
          <a:p>
            <a:pPr algn="ctr" rtl="1"/>
            <a:r>
              <a:rPr lang="ar-SA" sz="2400" b="1" dirty="0" smtClean="0">
                <a:latin typeface="Times New Roman" panose="02020603050405020304" pitchFamily="18" charset="0"/>
                <a:cs typeface="Times New Roman" panose="02020603050405020304" pitchFamily="18" charset="0"/>
              </a:rPr>
              <a:t>كما يلاحظ الكاتب جبرا إبراهيم جبرا</a:t>
            </a:r>
          </a:p>
          <a:p>
            <a:pPr algn="ctr" rtl="1"/>
            <a:endParaRPr lang="en-US" sz="2400" b="1" dirty="0">
              <a:latin typeface="Times New Roman" panose="02020603050405020304" pitchFamily="18" charset="0"/>
              <a:cs typeface="Times New Roman" panose="02020603050405020304" pitchFamily="18" charset="0"/>
            </a:endParaRPr>
          </a:p>
        </p:txBody>
      </p:sp>
      <p:sp>
        <p:nvSpPr>
          <p:cNvPr id="8" name="Down Arrow 7"/>
          <p:cNvSpPr/>
          <p:nvPr/>
        </p:nvSpPr>
        <p:spPr>
          <a:xfrm rot="19376645">
            <a:off x="9017520" y="2391757"/>
            <a:ext cx="484632" cy="978408"/>
          </a:xfrm>
          <a:prstGeom prst="downArrow">
            <a:avLst>
              <a:gd name="adj1" fmla="val 50000"/>
              <a:gd name="adj2" fmla="val 1396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6947088" y="2508053"/>
            <a:ext cx="484632" cy="1017431"/>
          </a:xfrm>
          <a:prstGeom prst="downArrow">
            <a:avLst>
              <a:gd name="adj1" fmla="val 50000"/>
              <a:gd name="adj2" fmla="val 1642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081821" y="3567446"/>
            <a:ext cx="2215166" cy="3290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SA" sz="2400" b="1" dirty="0" smtClean="0">
                <a:latin typeface="Times New Roman" panose="02020603050405020304" pitchFamily="18" charset="0"/>
                <a:cs typeface="Times New Roman" panose="02020603050405020304" pitchFamily="18" charset="0"/>
              </a:rPr>
              <a:t>عاد وشداد ومرثد رموز قوية</a:t>
            </a:r>
          </a:p>
          <a:p>
            <a:pPr algn="ctr" rtl="1">
              <a:lnSpc>
                <a:spcPct val="150000"/>
              </a:lnSpc>
            </a:pPr>
            <a:r>
              <a:rPr lang="ar-SA" sz="2400" b="1" dirty="0" smtClean="0">
                <a:latin typeface="Times New Roman" panose="02020603050405020304" pitchFamily="18" charset="0"/>
                <a:cs typeface="Times New Roman" panose="02020603050405020304" pitchFamily="18" charset="0"/>
              </a:rPr>
              <a:t> تمثل المقاومة والحرب ضد القوة الاستبدادية</a:t>
            </a:r>
          </a:p>
          <a:p>
            <a:pPr algn="ctr"/>
            <a:endParaRPr lang="en-US" dirty="0"/>
          </a:p>
        </p:txBody>
      </p:sp>
      <p:sp>
        <p:nvSpPr>
          <p:cNvPr id="11" name="Oval 10"/>
          <p:cNvSpPr/>
          <p:nvPr/>
        </p:nvSpPr>
        <p:spPr>
          <a:xfrm>
            <a:off x="8296988" y="5369910"/>
            <a:ext cx="3895012" cy="1488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ar-SA" sz="2400" b="1" dirty="0" smtClean="0">
                <a:latin typeface="Times New Roman" panose="02020603050405020304" pitchFamily="18" charset="0"/>
                <a:cs typeface="Times New Roman" panose="02020603050405020304" pitchFamily="18" charset="0"/>
              </a:rPr>
              <a:t>صحيح أن نلمح في هبا شبح القانون التقليدي</a:t>
            </a:r>
            <a:endParaRPr lang="en-US" sz="2400" b="1" dirty="0">
              <a:latin typeface="Times New Roman" panose="02020603050405020304" pitchFamily="18" charset="0"/>
              <a:cs typeface="Times New Roman" panose="02020603050405020304" pitchFamily="18" charset="0"/>
            </a:endParaRPr>
          </a:p>
        </p:txBody>
      </p:sp>
      <p:sp>
        <p:nvSpPr>
          <p:cNvPr id="12" name="Rounded Rectangle 11"/>
          <p:cNvSpPr/>
          <p:nvPr/>
        </p:nvSpPr>
        <p:spPr>
          <a:xfrm>
            <a:off x="3152424" y="2487230"/>
            <a:ext cx="1634843" cy="43707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latin typeface="Times New Roman" panose="02020603050405020304" pitchFamily="18" charset="0"/>
                <a:cs typeface="Times New Roman" panose="02020603050405020304" pitchFamily="18" charset="0"/>
              </a:rPr>
              <a:t>أما تبادل راية المقاومة من جيل إلى جيل – من عاد إلى ابنه شداد ومنه إلى ابنه  مرثد فيشير إلى ضرورة استمرارية المعركة ضد العدو اللدود</a:t>
            </a:r>
            <a:endParaRPr lang="en-US" sz="2400" b="1" dirty="0">
              <a:latin typeface="Times New Roman" panose="02020603050405020304" pitchFamily="18" charset="0"/>
              <a:cs typeface="Times New Roman" panose="02020603050405020304" pitchFamily="18" charset="0"/>
            </a:endParaRPr>
          </a:p>
        </p:txBody>
      </p:sp>
      <p:sp>
        <p:nvSpPr>
          <p:cNvPr id="13" name="Down Arrow 12"/>
          <p:cNvSpPr/>
          <p:nvPr/>
        </p:nvSpPr>
        <p:spPr>
          <a:xfrm rot="1880208">
            <a:off x="4819861" y="2494248"/>
            <a:ext cx="484632" cy="923694"/>
          </a:xfrm>
          <a:prstGeom prst="downArrow">
            <a:avLst>
              <a:gd name="adj1" fmla="val 50000"/>
              <a:gd name="adj2" fmla="val 1410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0" y="2112135"/>
            <a:ext cx="1857870" cy="47458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latin typeface="Times New Roman" panose="02020603050405020304" pitchFamily="18" charset="0"/>
                <a:cs typeface="Times New Roman" panose="02020603050405020304" pitchFamily="18" charset="0"/>
              </a:rPr>
              <a:t>أم شداد تمثل طوال تطورات الحبكة عالما يتشبث بالطريق التقليدي بدون أي تظاهر ولا انتقاد</a:t>
            </a:r>
            <a:endParaRPr lang="en-US" sz="2400" b="1" dirty="0">
              <a:latin typeface="Times New Roman" panose="02020603050405020304" pitchFamily="18" charset="0"/>
              <a:cs typeface="Times New Roman" panose="02020603050405020304" pitchFamily="18" charset="0"/>
            </a:endParaRPr>
          </a:p>
        </p:txBody>
      </p:sp>
      <p:sp>
        <p:nvSpPr>
          <p:cNvPr id="15" name="Down Arrow 14"/>
          <p:cNvSpPr/>
          <p:nvPr/>
        </p:nvSpPr>
        <p:spPr>
          <a:xfrm rot="3014008">
            <a:off x="2003388" y="2157116"/>
            <a:ext cx="484632" cy="978408"/>
          </a:xfrm>
          <a:prstGeom prst="downArrow">
            <a:avLst>
              <a:gd name="adj1" fmla="val 50000"/>
              <a:gd name="adj2" fmla="val 1132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1974630"/>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1486151"/>
          </a:xfrm>
        </p:spPr>
        <p:txBody>
          <a:bodyPr>
            <a:normAutofit/>
          </a:bodyPr>
          <a:lstStyle/>
          <a:p>
            <a:pPr marL="0" indent="0" algn="just" rtl="1">
              <a:buNone/>
            </a:pPr>
            <a:r>
              <a:rPr lang="ar-SA" sz="2800" b="1" dirty="0" smtClean="0">
                <a:latin typeface="Times New Roman" panose="02020603050405020304" pitchFamily="18" charset="0"/>
                <a:cs typeface="Times New Roman" panose="02020603050405020304" pitchFamily="18" charset="0"/>
              </a:rPr>
              <a:t>الباب تشهده المنصة رمزا يعبر دوما كما هو العادة عن القبول والرد – عن الانفتاح والامتناع </a:t>
            </a:r>
            <a:endParaRPr lang="en-US" sz="28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5780" y="1486152"/>
            <a:ext cx="4507606" cy="5371847"/>
          </a:xfrm>
          <a:prstGeom prst="rect">
            <a:avLst/>
          </a:prstGeom>
        </p:spPr>
      </p:pic>
      <p:sp>
        <p:nvSpPr>
          <p:cNvPr id="5" name="Rounded Rectangle 4"/>
          <p:cNvSpPr/>
          <p:nvPr/>
        </p:nvSpPr>
        <p:spPr>
          <a:xfrm>
            <a:off x="7933386" y="1486151"/>
            <a:ext cx="4258614" cy="53718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800" b="1" dirty="0" smtClean="0">
                <a:latin typeface="Times New Roman" panose="02020603050405020304" pitchFamily="18" charset="0"/>
                <a:cs typeface="Times New Roman" panose="02020603050405020304" pitchFamily="18" charset="0"/>
              </a:rPr>
              <a:t>يقول شداد مشيرا إلى الباب خلال مواجهته مع الإله داخل الغرفة «لسوف أنهد على الباب حتى أحطمه أو يحطمني وسوف ينهدون هم عليه من الخارج، هم الأحياء، مرثد، وابن مرثد وحفيد مرثد، لسوف نجعله يشف بين أكتافنا حتى يذوب .. هل فهمت؟ حتى يذوب ولو كلف ذلك أن أبقى واقفا تحت مصراعيه كلما تبقى من الدهر»</a:t>
            </a:r>
            <a:endParaRPr lang="en-US" sz="2800" b="1" dirty="0">
              <a:latin typeface="Times New Roman" panose="02020603050405020304" pitchFamily="18" charset="0"/>
              <a:cs typeface="Times New Roman" panose="02020603050405020304" pitchFamily="18" charset="0"/>
            </a:endParaRPr>
          </a:p>
        </p:txBody>
      </p:sp>
      <p:sp>
        <p:nvSpPr>
          <p:cNvPr id="6" name="Oval 5"/>
          <p:cNvSpPr/>
          <p:nvPr/>
        </p:nvSpPr>
        <p:spPr>
          <a:xfrm>
            <a:off x="0" y="1486151"/>
            <a:ext cx="3425780" cy="53718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latin typeface="Times New Roman" panose="02020603050405020304" pitchFamily="18" charset="0"/>
                <a:cs typeface="Times New Roman" panose="02020603050405020304" pitchFamily="18" charset="0"/>
              </a:rPr>
              <a:t>بناء شداد الجنة في الأرض بدلا من جنة الأله الموعود لمن يطيعه بدون أي تعارض يتضمن خطورة هذه المقاومة ضد التقاليد الاستبدادية التي لا يتوقع تعرضها للتغيير</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69036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1146220"/>
          </a:xfrm>
        </p:spPr>
        <p:txBody>
          <a:bodyPr>
            <a:normAutofit/>
          </a:bodyPr>
          <a:lstStyle/>
          <a:p>
            <a:pPr marL="0" indent="0" algn="r" rtl="1">
              <a:buNone/>
            </a:pPr>
            <a:r>
              <a:rPr lang="ar-SA" sz="2800" dirty="0" smtClean="0">
                <a:latin typeface="Times New Roman" panose="02020603050405020304" pitchFamily="18" charset="0"/>
                <a:cs typeface="Times New Roman" panose="02020603050405020304" pitchFamily="18" charset="0"/>
              </a:rPr>
              <a:t>نطلع على مقتطفات من كلمات الشخصيات التي تحمل رموزا ومعانيا تتماشى مع المحور الرئيسي للمسرحية </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6413678" y="767118"/>
            <a:ext cx="5653825" cy="2344231"/>
          </a:xfrm>
          <a:prstGeom prst="rect">
            <a:avLst/>
          </a:prstGeom>
        </p:spPr>
        <p:txBody>
          <a:bodyPr wrap="square">
            <a:spAutoFit/>
          </a:bodyPr>
          <a:lstStyle/>
          <a:p>
            <a:pPr algn="just" rtl="1">
              <a:lnSpc>
                <a:spcPct val="115000"/>
              </a:lnSpc>
              <a:spcAft>
                <a:spcPts val="1000"/>
              </a:spcAft>
            </a:pPr>
            <a:r>
              <a:rPr lang="ar-SA" sz="2400" b="1" dirty="0">
                <a:latin typeface="Times New Roman" panose="02020603050405020304" pitchFamily="18" charset="0"/>
                <a:cs typeface="Times New Roman" panose="02020603050405020304" pitchFamily="18" charset="0"/>
              </a:rPr>
              <a:t>قيل : انه يكره عاد .. ولكن الجفاف كاد يقتل مراعيه ومزارعه ومواشيه</a:t>
            </a:r>
            <a:r>
              <a:rPr lang="en-IN" sz="2400" b="1" dirty="0">
                <a:latin typeface="Times New Roman" panose="02020603050405020304" pitchFamily="18" charset="0"/>
                <a:cs typeface="Times New Roman" panose="02020603050405020304" pitchFamily="18" charset="0"/>
              </a:rPr>
              <a:t> …</a:t>
            </a:r>
            <a:r>
              <a:rPr lang="ar-SA" sz="2400" b="1" dirty="0">
                <a:latin typeface="Times New Roman" panose="02020603050405020304" pitchFamily="18" charset="0"/>
                <a:cs typeface="Times New Roman" panose="02020603050405020304" pitchFamily="18" charset="0"/>
              </a:rPr>
              <a:t>انه يريد ماء، هذا كل شيء …ماء من هبا، أو من عاد، أو من آلهة مكة … ولذلك سيلجأ، مرة أخرى، إلى عاد</a:t>
            </a:r>
            <a:r>
              <a:rPr lang="en-IN"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r" rtl="1">
              <a:lnSpc>
                <a:spcPct val="115000"/>
              </a:lnSpc>
              <a:spcAft>
                <a:spcPts val="10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p:cNvSpPr/>
          <p:nvPr/>
        </p:nvSpPr>
        <p:spPr>
          <a:xfrm>
            <a:off x="0" y="865359"/>
            <a:ext cx="5971504" cy="1757212"/>
          </a:xfrm>
          <a:prstGeom prst="rect">
            <a:avLst/>
          </a:prstGeom>
        </p:spPr>
        <p:txBody>
          <a:bodyPr wrap="square">
            <a:spAutoFit/>
          </a:bodyPr>
          <a:lstStyle/>
          <a:p>
            <a:pPr algn="r" rtl="1">
              <a:lnSpc>
                <a:spcPct val="115000"/>
              </a:lnSpc>
              <a:spcAft>
                <a:spcPts val="1000"/>
              </a:spcAft>
            </a:pP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قيل : ( خائفاً) ولكننا استسقيناه</a:t>
            </a:r>
            <a:r>
              <a:rPr lang="en-IN"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br>
              <a:rPr lang="en-IN"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لقمان : بعد ماذا ؟ بعد أن احترقت المزارع بالشمس وتهاوت الأشجار وتشققت البيوت ؟ بعد أن تساقطت المواشي وذاب الأطفال وجفت أثداء الأمهات؟</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Rectangle 8"/>
          <p:cNvSpPr/>
          <p:nvPr/>
        </p:nvSpPr>
        <p:spPr>
          <a:xfrm>
            <a:off x="0" y="2845344"/>
            <a:ext cx="6096000" cy="1707134"/>
          </a:xfrm>
          <a:prstGeom prst="rect">
            <a:avLst/>
          </a:prstGeom>
        </p:spPr>
        <p:txBody>
          <a:bodyPr>
            <a:spAutoFit/>
          </a:bodyPr>
          <a:lstStyle/>
          <a:p>
            <a:pPr algn="r" rtl="1">
              <a:lnSpc>
                <a:spcPct val="115000"/>
              </a:lnSpc>
              <a:spcAft>
                <a:spcPts val="1000"/>
              </a:spcAft>
            </a:pPr>
            <a:r>
              <a:rPr lang="ar-SA" sz="2400" b="1" dirty="0">
                <a:latin typeface="Times New Roman" panose="02020603050405020304" pitchFamily="18" charset="0"/>
                <a:cs typeface="Times New Roman" panose="02020603050405020304" pitchFamily="18" charset="0"/>
              </a:rPr>
              <a:t>عاد : الموت أفضل من ذله .. يا قيل .. اختر السحابة السوداء .. دعنا ننازل هبا بسلاحه الأشد..هذه فرصتنا الوحيدة للخلاص منه</a:t>
            </a:r>
            <a:r>
              <a:rPr lang="en-IN"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r" rtl="1">
              <a:lnSpc>
                <a:spcPct val="115000"/>
              </a:lnSpc>
              <a:spcAft>
                <a:spcPts val="10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Rectangle 9"/>
          <p:cNvSpPr/>
          <p:nvPr/>
        </p:nvSpPr>
        <p:spPr>
          <a:xfrm>
            <a:off x="6096000" y="2845344"/>
            <a:ext cx="6096000" cy="2308324"/>
          </a:xfrm>
          <a:prstGeom prst="rect">
            <a:avLst/>
          </a:prstGeom>
        </p:spPr>
        <p:txBody>
          <a:bodyPr>
            <a:spAutoFit/>
          </a:bodyPr>
          <a:lstStyle/>
          <a:p>
            <a:pPr algn="just" rtl="1"/>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شداد : ( يتجه إلى ركن الغرفة ويجلس فوق إحدى الطنافس ويبدو وكأنه يحلم</a:t>
            </a:r>
            <a:r>
              <a:rPr lang="en-IN"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لقد علمتموني طاعة هبا منذ نعومة أظفاري .. وكنتم تقولون لي إنني لو أطعته لأدخلني الجنة، الجنة كانت كل شئ في هبا .. ولذلك وضعت في ذهني أن أبني جنتي فأتخلص من هبا، وأجعل من نفسي هبا لا يريد أن يطاع ولا يريد أن </a:t>
            </a: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يطيع ...</a:t>
            </a:r>
            <a:endParaRPr lang="en-US" sz="2400" dirty="0">
              <a:latin typeface="Times New Roman" panose="02020603050405020304" pitchFamily="18" charset="0"/>
              <a:cs typeface="Times New Roman" panose="02020603050405020304" pitchFamily="18" charset="0"/>
            </a:endParaRPr>
          </a:p>
        </p:txBody>
      </p:sp>
      <p:sp>
        <p:nvSpPr>
          <p:cNvPr id="12" name="Title 11"/>
          <p:cNvSpPr>
            <a:spLocks noGrp="1"/>
          </p:cNvSpPr>
          <p:nvPr>
            <p:ph type="title"/>
          </p:nvPr>
        </p:nvSpPr>
        <p:spPr>
          <a:xfrm>
            <a:off x="0" y="5153668"/>
            <a:ext cx="8925059" cy="1507067"/>
          </a:xfrm>
        </p:spPr>
        <p:txBody>
          <a:bodyPr>
            <a:noAutofit/>
          </a:bodyPr>
          <a:lstStyle/>
          <a:p>
            <a:pPr algn="r" rtl="1"/>
            <a:r>
              <a:rPr lang="ar-SA" sz="2800" b="1" dirty="0">
                <a:latin typeface="Times New Roman" panose="02020603050405020304" pitchFamily="18" charset="0"/>
                <a:cs typeface="Times New Roman" panose="02020603050405020304" pitchFamily="18" charset="0"/>
              </a:rPr>
              <a:t>هبا: أنا احكي عن الحرية التي لا مقابل لها..الحرية التي هي نفسها المقابل</a:t>
            </a:r>
            <a:r>
              <a:rPr lang="en-IN" sz="2800" b="1" dirty="0">
                <a:latin typeface="Times New Roman" panose="02020603050405020304" pitchFamily="18" charset="0"/>
                <a:cs typeface="Times New Roman" panose="02020603050405020304" pitchFamily="18" charset="0"/>
              </a:rPr>
              <a:t>.. </a:t>
            </a:r>
            <a:br>
              <a:rPr lang="en-IN" sz="2800" b="1" dirty="0">
                <a:latin typeface="Times New Roman" panose="02020603050405020304" pitchFamily="18" charset="0"/>
                <a:cs typeface="Times New Roman" panose="02020603050405020304" pitchFamily="18" charset="0"/>
              </a:rPr>
            </a:br>
            <a:r>
              <a:rPr lang="ar-SA" sz="2800" b="1" dirty="0">
                <a:latin typeface="Times New Roman" panose="02020603050405020304" pitchFamily="18" charset="0"/>
                <a:cs typeface="Times New Roman" panose="02020603050405020304" pitchFamily="18" charset="0"/>
              </a:rPr>
              <a:t>هبا: يجب أن لا تنسى انك ميت الآن.. حسناً..يجب أن تقتنع بالحرية التي تعطى عادة للموتى..حرية الضجر والعبودية، ليس غير</a:t>
            </a:r>
            <a:r>
              <a:rPr lang="en-IN" sz="2800" b="1"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95442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350913" y="1"/>
            <a:ext cx="3083150" cy="24214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ar-SA" sz="2400" b="1" dirty="0" smtClean="0">
                <a:latin typeface="Times New Roman" panose="02020603050405020304" pitchFamily="18" charset="0"/>
                <a:cs typeface="Times New Roman" panose="02020603050405020304" pitchFamily="18" charset="0"/>
              </a:rPr>
              <a:t>العطش الشديد على السلطة</a:t>
            </a:r>
            <a:r>
              <a:rPr lang="ar-SA" dirty="0" smtClean="0"/>
              <a:t> </a:t>
            </a:r>
            <a:endParaRPr lang="en-US" dirty="0"/>
          </a:p>
        </p:txBody>
      </p:sp>
      <p:sp>
        <p:nvSpPr>
          <p:cNvPr id="5" name="Title 1"/>
          <p:cNvSpPr>
            <a:spLocks noGrp="1"/>
          </p:cNvSpPr>
          <p:nvPr>
            <p:ph type="title"/>
          </p:nvPr>
        </p:nvSpPr>
        <p:spPr>
          <a:xfrm>
            <a:off x="0" y="2524259"/>
            <a:ext cx="9903854" cy="2691685"/>
          </a:xfrm>
        </p:spPr>
        <p:txBody>
          <a:bodyPr>
            <a:normAutofit/>
          </a:bodyPr>
          <a:lstStyle/>
          <a:p>
            <a:pPr algn="r" rtl="1">
              <a:lnSpc>
                <a:spcPct val="150000"/>
              </a:lnSpc>
            </a:pPr>
            <a:r>
              <a:rPr lang="ar-SA" sz="2800" b="1" dirty="0">
                <a:latin typeface="Times New Roman" panose="02020603050405020304" pitchFamily="18" charset="0"/>
                <a:cs typeface="Times New Roman" panose="02020603050405020304" pitchFamily="18" charset="0"/>
              </a:rPr>
              <a:t>مرثد :..وإنها مملكة زوجك، جدي، ثم عمي، ثم أنا..أتذكرين يوم مات عمي شديد كيف سارع أبي إلى تتويج نفسه قبل أن يدفن الجثة؟ إنها الحياة يا جدتي</a:t>
            </a:r>
            <a:r>
              <a:rPr lang="en-IN" sz="2800" b="1" dirty="0">
                <a:latin typeface="Times New Roman" panose="02020603050405020304" pitchFamily="18" charset="0"/>
                <a:cs typeface="Times New Roman" panose="02020603050405020304" pitchFamily="18" charset="0"/>
              </a:rPr>
              <a:t>!</a:t>
            </a:r>
            <a:br>
              <a:rPr lang="en-IN" sz="2800" b="1" dirty="0">
                <a:latin typeface="Times New Roman" panose="02020603050405020304" pitchFamily="18" charset="0"/>
                <a:cs typeface="Times New Roman" panose="02020603050405020304" pitchFamily="18" charset="0"/>
              </a:rPr>
            </a:br>
            <a:r>
              <a:rPr lang="ar-SA" sz="2800" b="1" dirty="0">
                <a:latin typeface="Times New Roman" panose="02020603050405020304" pitchFamily="18" charset="0"/>
                <a:cs typeface="Times New Roman" panose="02020603050405020304" pitchFamily="18" charset="0"/>
              </a:rPr>
              <a:t>الأم : كلكم تقولون ذلك، ولكنكم أبداً لا تذكرون موتاكم بالخير..أنت لم تفتش عن جسد والدك حتى تدفنه</a:t>
            </a:r>
            <a:r>
              <a:rPr lang="en-IN" sz="2800" b="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8" name="Oval 7"/>
          <p:cNvSpPr/>
          <p:nvPr/>
        </p:nvSpPr>
        <p:spPr>
          <a:xfrm>
            <a:off x="9126828" y="4829576"/>
            <a:ext cx="3065172" cy="20284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ar-SA" sz="2400" b="1" dirty="0" smtClean="0">
                <a:latin typeface="Times New Roman" panose="02020603050405020304" pitchFamily="18" charset="0"/>
                <a:cs typeface="Times New Roman" panose="02020603050405020304" pitchFamily="18" charset="0"/>
              </a:rPr>
              <a:t>عرض المسرحية الأول</a:t>
            </a:r>
            <a:endParaRPr lang="en-US" sz="2400" b="1" dirty="0">
              <a:latin typeface="Times New Roman" panose="02020603050405020304" pitchFamily="18" charset="0"/>
              <a:cs typeface="Times New Roman" panose="02020603050405020304" pitchFamily="18" charset="0"/>
            </a:endParaRPr>
          </a:p>
        </p:txBody>
      </p:sp>
      <p:sp>
        <p:nvSpPr>
          <p:cNvPr id="9" name="Rounded Rectangle 8"/>
          <p:cNvSpPr/>
          <p:nvPr/>
        </p:nvSpPr>
        <p:spPr>
          <a:xfrm>
            <a:off x="1" y="5476740"/>
            <a:ext cx="912682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smtClean="0">
                <a:latin typeface="Times New Roman" panose="02020603050405020304" pitchFamily="18" charset="0"/>
                <a:cs typeface="Times New Roman" panose="02020603050405020304" pitchFamily="18" charset="0"/>
              </a:rPr>
              <a:t>وقد عرضت مسرحية «الباب» للمرة الأولى في تونس في مهرجان الحمامات الدولي عام 2002</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54054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1661375"/>
          </a:xfrm>
        </p:spPr>
        <p:txBody>
          <a:bodyPr>
            <a:normAutofit/>
          </a:bodyPr>
          <a:lstStyle/>
          <a:p>
            <a:pPr marL="0" indent="0" algn="just" rtl="1">
              <a:buNone/>
            </a:pPr>
            <a:r>
              <a:rPr lang="ar-SA" sz="2800" b="1" dirty="0" smtClean="0">
                <a:latin typeface="Times New Roman" panose="02020603050405020304" pitchFamily="18" charset="0"/>
                <a:cs typeface="Times New Roman" panose="02020603050405020304" pitchFamily="18" charset="0"/>
              </a:rPr>
              <a:t>مسرحية «القبعة والنبي»</a:t>
            </a:r>
            <a:endParaRPr lang="en-US" sz="2800" b="1" dirty="0">
              <a:latin typeface="Times New Roman" panose="02020603050405020304" pitchFamily="18" charset="0"/>
              <a:cs typeface="Times New Roman" panose="02020603050405020304" pitchFamily="18" charset="0"/>
            </a:endParaRPr>
          </a:p>
        </p:txBody>
      </p:sp>
      <p:sp>
        <p:nvSpPr>
          <p:cNvPr id="4" name="Oval 3"/>
          <p:cNvSpPr/>
          <p:nvPr/>
        </p:nvSpPr>
        <p:spPr>
          <a:xfrm>
            <a:off x="0" y="386366"/>
            <a:ext cx="9156879" cy="13909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smtClean="0">
                <a:latin typeface="Times New Roman" panose="02020603050405020304" pitchFamily="18" charset="0"/>
                <a:cs typeface="Times New Roman" panose="02020603050405020304" pitchFamily="18" charset="0"/>
              </a:rPr>
              <a:t>المسرح: طاولتان بينهما حاجز حديدي يوحي بقفص الاتهام</a:t>
            </a:r>
            <a:endParaRPr lang="en-US" sz="2400" b="1" dirty="0">
              <a:latin typeface="Times New Roman" panose="02020603050405020304" pitchFamily="18" charset="0"/>
              <a:cs typeface="Times New Roman" panose="02020603050405020304" pitchFamily="18" charset="0"/>
            </a:endParaRPr>
          </a:p>
        </p:txBody>
      </p:sp>
      <p:sp>
        <p:nvSpPr>
          <p:cNvPr id="5" name="Rectangle 4"/>
          <p:cNvSpPr/>
          <p:nvPr/>
        </p:nvSpPr>
        <p:spPr>
          <a:xfrm>
            <a:off x="115909" y="2047741"/>
            <a:ext cx="8860665" cy="5166543"/>
          </a:xfrm>
          <a:prstGeom prst="rect">
            <a:avLst/>
          </a:prstGeom>
        </p:spPr>
        <p:txBody>
          <a:bodyPr wrap="square">
            <a:spAutoFit/>
          </a:bodyPr>
          <a:lstStyle/>
          <a:p>
            <a:pPr algn="r" rtl="1">
              <a:lnSpc>
                <a:spcPct val="115000"/>
              </a:lnSpc>
              <a:spcAft>
                <a:spcPts val="1000"/>
              </a:spcAft>
            </a:pP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المتهم </a:t>
            </a: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شاب في ملابس عادية. يكون في معظم المسرحية دون قميص، ويبدو بقميصه الداخلي طبيعياً للغاية</a:t>
            </a:r>
            <a:r>
              <a:rPr lang="en-IN"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br>
              <a:rPr lang="en-IN"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رقم1 ورقم2 شخصان متشابهان، أنيقان دون إفراط، ودون ما يوحي بالرسمية.صوتاهما-بصفة عامة- حياديان وميالان للتقريرية</a:t>
            </a:r>
            <a:r>
              <a:rPr lang="en-IN"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15000"/>
              </a:lnSpc>
              <a:spcAft>
                <a:spcPts val="1000"/>
              </a:spcAft>
            </a:pP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السيدة: شابة جميلة وأنيقة ووالدتها مبهرجة قليلاً ومتصابية وذات مظهر عدواني إلى حد ما</a:t>
            </a:r>
            <a:r>
              <a:rPr lang="en-IN"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15000"/>
              </a:lnSpc>
              <a:spcAft>
                <a:spcPts val="1000"/>
              </a:spcAft>
            </a:pP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الشيء : محور اساسي</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15000"/>
              </a:lnSpc>
              <a:spcAft>
                <a:spcPts val="1000"/>
              </a:spcAft>
            </a:pP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الشرطي: استعملت هذه الكلمة في وصف الرجل الذي سيكون عليه، دون النطق بكلمه واحده، تحريك الحاجز بين الفينة والأخرى</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r" rtl="1"/>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الضوء: سيتزايد دور الضوء باطراد كلما اقتربت المسرحية من </a:t>
            </a: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نهايتها،</a:t>
            </a:r>
            <a:r>
              <a:rPr lang="en-IN"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en-IN"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6" name="Oval 5"/>
          <p:cNvSpPr/>
          <p:nvPr/>
        </p:nvSpPr>
        <p:spPr>
          <a:xfrm>
            <a:off x="8976575" y="1506828"/>
            <a:ext cx="3215425" cy="15583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latin typeface="Times New Roman" panose="02020603050405020304" pitchFamily="18" charset="0"/>
                <a:cs typeface="Times New Roman" panose="02020603050405020304" pitchFamily="18" charset="0"/>
              </a:rPr>
              <a:t>الشخصيات</a:t>
            </a:r>
            <a:endParaRPr lang="en-US" sz="2400" b="1"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8976574" y="3065172"/>
            <a:ext cx="3215426" cy="37928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latin typeface="Times New Roman" panose="02020603050405020304" pitchFamily="18" charset="0"/>
                <a:cs typeface="Times New Roman" panose="02020603050405020304" pitchFamily="18" charset="0"/>
              </a:rPr>
              <a:t>هي نفسها رموز بدون المسميات، بينما كانت المسرحية المذكورة مسبقا تحمل أسماء صريحة، هذا العمل المسرحي وظف رموزا لا تخفى مكامنها خلال القراءة مع الخلفية</a:t>
            </a:r>
          </a:p>
          <a:p>
            <a:pPr algn="ctr"/>
            <a:r>
              <a:rPr lang="ar-SA" sz="2400" b="1" dirty="0" smtClean="0">
                <a:latin typeface="Times New Roman" panose="02020603050405020304" pitchFamily="18" charset="0"/>
                <a:cs typeface="Times New Roman" panose="02020603050405020304" pitchFamily="18" charset="0"/>
              </a:rPr>
              <a:t>المتهم – رقم 1 ورقم 2 – السيدة ووالدتها – الشيء والضوء</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284289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0766" y="811369"/>
            <a:ext cx="6465195" cy="2871989"/>
          </a:xfrm>
        </p:spPr>
        <p:txBody>
          <a:bodyPr>
            <a:noAutofit/>
          </a:bodyPr>
          <a:lstStyle/>
          <a:p>
            <a:pPr algn="r" rtl="1"/>
            <a:r>
              <a:rPr lang="ar-SA" sz="2800" dirty="0" smtClean="0">
                <a:latin typeface="Times New Roman" panose="02020603050405020304" pitchFamily="18" charset="0"/>
                <a:cs typeface="Times New Roman" panose="02020603050405020304" pitchFamily="18" charset="0"/>
              </a:rPr>
              <a:t/>
            </a:r>
            <a:br>
              <a:rPr lang="ar-SA" sz="2800" dirty="0" smtClean="0">
                <a:latin typeface="Times New Roman" panose="02020603050405020304" pitchFamily="18" charset="0"/>
                <a:cs typeface="Times New Roman" panose="02020603050405020304" pitchFamily="18" charset="0"/>
              </a:rPr>
            </a:br>
            <a:r>
              <a:rPr lang="ar-SA" sz="2800" dirty="0" smtClean="0">
                <a:latin typeface="Times New Roman" panose="02020603050405020304" pitchFamily="18" charset="0"/>
                <a:cs typeface="Times New Roman" panose="02020603050405020304" pitchFamily="18" charset="0"/>
              </a:rPr>
              <a:t>تعريف الرمزية </a:t>
            </a:r>
            <a:br>
              <a:rPr lang="ar-SA" sz="2800" dirty="0" smtClean="0">
                <a:latin typeface="Times New Roman" panose="02020603050405020304" pitchFamily="18" charset="0"/>
                <a:cs typeface="Times New Roman" panose="02020603050405020304" pitchFamily="18" charset="0"/>
              </a:rPr>
            </a:br>
            <a:r>
              <a:rPr lang="ar-SA" sz="2800" dirty="0">
                <a:latin typeface="Times New Roman" panose="02020603050405020304" pitchFamily="18" charset="0"/>
                <a:cs typeface="Times New Roman" panose="02020603050405020304" pitchFamily="18" charset="0"/>
              </a:rPr>
              <a:t/>
            </a:r>
            <a:br>
              <a:rPr lang="ar-SA" sz="2800" dirty="0">
                <a:latin typeface="Times New Roman" panose="02020603050405020304" pitchFamily="18" charset="0"/>
                <a:cs typeface="Times New Roman" panose="02020603050405020304" pitchFamily="18" charset="0"/>
              </a:rPr>
            </a:br>
            <a:r>
              <a:rPr lang="ar-SA" sz="2800" dirty="0">
                <a:latin typeface="Times New Roman" panose="02020603050405020304" pitchFamily="18" charset="0"/>
                <a:cs typeface="Times New Roman" panose="02020603050405020304" pitchFamily="18" charset="0"/>
              </a:rPr>
              <a:t>الرمزية مذهب أدبي فلسفي، يعبر عن التجارب الأدبية والفلسفية المختلفة بوساطة الرمز أو الإشارة أو التلميح. والرمز معناه الإيحاء، أي التعبير غير المباشر عن الأحوال </a:t>
            </a:r>
            <a:r>
              <a:rPr lang="ar-SA" sz="2800" dirty="0" smtClean="0">
                <a:latin typeface="Times New Roman" panose="02020603050405020304" pitchFamily="18" charset="0"/>
                <a:cs typeface="Times New Roman" panose="02020603050405020304" pitchFamily="18" charset="0"/>
              </a:rPr>
              <a:t>النفسية</a:t>
            </a:r>
            <a:endParaRPr lang="en-US"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 y="3850783"/>
            <a:ext cx="11778343" cy="3007217"/>
          </a:xfrm>
        </p:spPr>
        <p:txBody>
          <a:bodyPr>
            <a:normAutofit/>
          </a:bodyPr>
          <a:lstStyle/>
          <a:p>
            <a:pPr algn="just" rtl="1">
              <a:lnSpc>
                <a:spcPct val="200000"/>
              </a:lnSpc>
            </a:pPr>
            <a:r>
              <a:rPr lang="ar-SA" sz="2800" b="1" dirty="0" smtClean="0">
                <a:latin typeface="Times New Roman" panose="02020603050405020304" pitchFamily="18" charset="0"/>
                <a:cs typeface="Times New Roman" panose="02020603050405020304" pitchFamily="18" charset="0"/>
              </a:rPr>
              <a:t>أصبحت المدرسة الرمزية منهجا فنيا متكاملا ذا سمات عديدة، أصبح الرمز فيها قيمة فنية وعضوية ودخلت في نطاقة الرموز التاريخية والأسطورية والطبيعية والأشياء ذات الدلالة الموحية، كما تميزت بالاستفادة من المقومات الموسيقية واللونية والحسية والمشابكة بينها في لغة تعبيرية جديدة </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4666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invX="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1146221"/>
          </a:xfrm>
        </p:spPr>
        <p:txBody>
          <a:bodyPr>
            <a:normAutofit/>
          </a:bodyPr>
          <a:lstStyle/>
          <a:p>
            <a:pPr marL="0" indent="0" algn="ctr" rtl="1">
              <a:buNone/>
            </a:pPr>
            <a:r>
              <a:rPr lang="ar-SA" sz="2800" b="1" dirty="0" smtClean="0">
                <a:latin typeface="Times New Roman" panose="02020603050405020304" pitchFamily="18" charset="0"/>
                <a:cs typeface="Times New Roman" panose="02020603050405020304" pitchFamily="18" charset="0"/>
              </a:rPr>
              <a:t>جميل وعجيب أن تتطور الحبكة على أساس محاكمة المتهم بتهمة الجنسية ولكن المحاكمة في الواقع لا تتسم بالوجودية </a:t>
            </a:r>
            <a:endParaRPr lang="en-US" sz="2800" b="1"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0" y="965915"/>
            <a:ext cx="12192000" cy="10947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SA" sz="2400" b="1" dirty="0" smtClean="0">
                <a:latin typeface="Times New Roman" panose="02020603050405020304" pitchFamily="18" charset="0"/>
                <a:cs typeface="Times New Roman" panose="02020603050405020304" pitchFamily="18" charset="0"/>
              </a:rPr>
              <a:t>يمضي حلم غسان كنفاني في البحث عن الجنة الأرضية «عالم أفضل» مما يعيشه الناس في زمانه .. هذا حلم أرضي وليس حلما سماويا له علاقة بالشروط الإنسانية الحياتية في كل زمان ومكان</a:t>
            </a:r>
            <a:endParaRPr lang="en-US" sz="2400" b="1" dirty="0">
              <a:latin typeface="Times New Roman" panose="02020603050405020304" pitchFamily="18" charset="0"/>
              <a:cs typeface="Times New Roman" panose="02020603050405020304" pitchFamily="18" charset="0"/>
            </a:endParaRPr>
          </a:p>
        </p:txBody>
      </p:sp>
      <p:sp>
        <p:nvSpPr>
          <p:cNvPr id="5" name="Oval 4"/>
          <p:cNvSpPr/>
          <p:nvPr/>
        </p:nvSpPr>
        <p:spPr>
          <a:xfrm>
            <a:off x="6001554" y="2120840"/>
            <a:ext cx="619044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latin typeface="Times New Roman" panose="02020603050405020304" pitchFamily="18" charset="0"/>
                <a:cs typeface="Times New Roman" panose="02020603050405020304" pitchFamily="18" charset="0"/>
              </a:rPr>
              <a:t>الحيف والصوت ضده</a:t>
            </a:r>
            <a:endParaRPr lang="en-US" sz="2400" b="1" dirty="0">
              <a:latin typeface="Times New Roman" panose="02020603050405020304" pitchFamily="18" charset="0"/>
              <a:cs typeface="Times New Roman" panose="02020603050405020304" pitchFamily="18" charset="0"/>
            </a:endParaRPr>
          </a:p>
        </p:txBody>
      </p:sp>
      <p:sp>
        <p:nvSpPr>
          <p:cNvPr id="6" name="Oval 5"/>
          <p:cNvSpPr/>
          <p:nvPr/>
        </p:nvSpPr>
        <p:spPr>
          <a:xfrm>
            <a:off x="-1" y="2141113"/>
            <a:ext cx="600155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latin typeface="Times New Roman" panose="02020603050405020304" pitchFamily="18" charset="0"/>
                <a:cs typeface="Times New Roman" panose="02020603050405020304" pitchFamily="18" charset="0"/>
              </a:rPr>
              <a:t>عقاب بدون المحاكمة </a:t>
            </a:r>
            <a:endParaRPr lang="en-US" sz="2400" b="1"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3000777" y="2936383"/>
            <a:ext cx="5512158" cy="39216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latin typeface="Times New Roman" panose="02020603050405020304" pitchFamily="18" charset="0"/>
                <a:cs typeface="Times New Roman" panose="02020603050405020304" pitchFamily="18" charset="0"/>
              </a:rPr>
              <a:t>رقم 1 </a:t>
            </a:r>
            <a:r>
              <a:rPr lang="ar-SA" sz="2400" b="1"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أما وقد انتهينا من المحاكمة فسأصدر الحكم الآن. قف كي تسمعه كما </a:t>
            </a:r>
            <a:r>
              <a:rPr lang="ar-SA" sz="2400" dirty="0" smtClean="0">
                <a:latin typeface="Times New Roman" panose="02020603050405020304" pitchFamily="18" charset="0"/>
                <a:cs typeface="Times New Roman" panose="02020603050405020304" pitchFamily="18" charset="0"/>
              </a:rPr>
              <a:t>ينبغي</a:t>
            </a:r>
          </a:p>
          <a:p>
            <a:pPr algn="ctr"/>
            <a:endParaRPr lang="ar-SA" sz="2400" dirty="0" smtClean="0">
              <a:latin typeface="Times New Roman" panose="02020603050405020304" pitchFamily="18" charset="0"/>
              <a:cs typeface="Times New Roman" panose="02020603050405020304" pitchFamily="18" charset="0"/>
            </a:endParaRPr>
          </a:p>
          <a:p>
            <a:pPr algn="just" rtl="1">
              <a:lnSpc>
                <a:spcPct val="150000"/>
              </a:lnSpc>
            </a:pPr>
            <a:r>
              <a:rPr lang="ar-SA" sz="2400" dirty="0" smtClean="0">
                <a:latin typeface="Times New Roman" panose="02020603050405020304" pitchFamily="18" charset="0"/>
                <a:cs typeface="Times New Roman" panose="02020603050405020304" pitchFamily="18" charset="0"/>
              </a:rPr>
              <a:t>المتهم</a:t>
            </a:r>
            <a:r>
              <a:rPr lang="ar-SA" sz="2400" dirty="0">
                <a:latin typeface="Times New Roman" panose="02020603050405020304" pitchFamily="18" charset="0"/>
                <a:cs typeface="Times New Roman" panose="02020603050405020304" pitchFamily="18" charset="0"/>
              </a:rPr>
              <a:t>: ( يدور حول الطاولة ويمسك الحاجز بكلتي كفيه) أيها السادة دعوني أذكركم بأننا لم نبدأ! لقد قبض علي أمس فقط ولم يقابلني أحد طوال الليل ثم جيء بي إلى هنا، وكنت اعتقد أننا نجتمع </a:t>
            </a:r>
            <a:r>
              <a:rPr lang="ar-SA" sz="2400" dirty="0" smtClean="0">
                <a:latin typeface="Times New Roman" panose="02020603050405020304" pitchFamily="18" charset="0"/>
                <a:cs typeface="Times New Roman" panose="02020603050405020304" pitchFamily="18" charset="0"/>
              </a:rPr>
              <a:t>للتعارف</a:t>
            </a: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06554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00777"/>
            <a:ext cx="9478851" cy="3721995"/>
          </a:xfrm>
        </p:spPr>
        <p:txBody>
          <a:bodyPr>
            <a:normAutofit/>
          </a:bodyPr>
          <a:lstStyle/>
          <a:p>
            <a:pPr marL="0" indent="0" algn="r" rtl="1">
              <a:lnSpc>
                <a:spcPct val="150000"/>
              </a:lnSpc>
              <a:buNone/>
            </a:pPr>
            <a:r>
              <a:rPr lang="ar-SA" sz="2800" b="1" dirty="0">
                <a:latin typeface="Times New Roman" panose="02020603050405020304" pitchFamily="18" charset="0"/>
                <a:cs typeface="Times New Roman" panose="02020603050405020304" pitchFamily="18" charset="0"/>
              </a:rPr>
              <a:t>المتهم: إنني أرفض هذه المحاكمة.. صحيح أنني حزين ( يبكي ) ولكن هذا لا يعني أنني القاتل</a:t>
            </a:r>
            <a:r>
              <a:rPr lang="ar-SA" sz="2800" b="1" dirty="0" smtClean="0">
                <a:latin typeface="Times New Roman" panose="02020603050405020304" pitchFamily="18" charset="0"/>
                <a:cs typeface="Times New Roman" panose="02020603050405020304" pitchFamily="18" charset="0"/>
              </a:rPr>
              <a:t>.. (ينتعش) </a:t>
            </a:r>
            <a:r>
              <a:rPr lang="ar-SA" sz="2800" b="1" dirty="0">
                <a:latin typeface="Times New Roman" panose="02020603050405020304" pitchFamily="18" charset="0"/>
                <a:cs typeface="Times New Roman" panose="02020603050405020304" pitchFamily="18" charset="0"/>
              </a:rPr>
              <a:t>ثم من هذا الذي قتل؟ ما هو اسمه أو اسمها؟ كيف قتل؟ تصوروا لو أنكما قررتما قتل كل حزين في هذا العالم.. لن يبقى غيركما. ثم ستحزنان أنتما لأنكما ستكونان عندئذ وحدكما، وسيقتل أحدكما الأخر</a:t>
            </a:r>
            <a:endParaRPr lang="en-US" sz="2800" b="1" dirty="0">
              <a:latin typeface="Times New Roman" panose="02020603050405020304" pitchFamily="18" charset="0"/>
              <a:cs typeface="Times New Roman" panose="02020603050405020304" pitchFamily="18" charset="0"/>
            </a:endParaRPr>
          </a:p>
        </p:txBody>
      </p:sp>
      <p:sp>
        <p:nvSpPr>
          <p:cNvPr id="4" name="Oval 3"/>
          <p:cNvSpPr/>
          <p:nvPr/>
        </p:nvSpPr>
        <p:spPr>
          <a:xfrm rot="20036501">
            <a:off x="-257577" y="712593"/>
            <a:ext cx="5847009" cy="15325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atin typeface="Times New Roman" panose="02020603050405020304" pitchFamily="18" charset="0"/>
                <a:cs typeface="Times New Roman" panose="02020603050405020304" pitchFamily="18" charset="0"/>
              </a:rPr>
              <a:t>أصوات ضد الحيف والظلم:</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4311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64406"/>
            <a:ext cx="9028091" cy="4675031"/>
          </a:xfrm>
        </p:spPr>
        <p:txBody>
          <a:bodyPr>
            <a:normAutofit/>
          </a:bodyPr>
          <a:lstStyle/>
          <a:p>
            <a:pPr marL="0" indent="0" algn="r" rtl="1">
              <a:lnSpc>
                <a:spcPct val="150000"/>
              </a:lnSpc>
              <a:buNone/>
            </a:pPr>
            <a:r>
              <a:rPr lang="ar-SA" sz="2800" b="1" dirty="0">
                <a:latin typeface="Times New Roman" panose="02020603050405020304" pitchFamily="18" charset="0"/>
                <a:cs typeface="Times New Roman" panose="02020603050405020304" pitchFamily="18" charset="0"/>
              </a:rPr>
              <a:t>رقم1: إن الجريمة واضحة ليست بحاجة إلى إضاعة الوقت.. لم يعرف هذا الشيء أحد غيرك.. فمن إذن يقتله؟ كيف يمكن أن يقتل إنسان ما شخصاً لا يعرفه؟</a:t>
            </a:r>
            <a:r>
              <a:rPr lang="en-IN" sz="2800" b="1" dirty="0">
                <a:latin typeface="Times New Roman" panose="02020603050405020304" pitchFamily="18" charset="0"/>
                <a:cs typeface="Times New Roman" panose="02020603050405020304" pitchFamily="18" charset="0"/>
              </a:rPr>
              <a:t/>
            </a:r>
            <a:br>
              <a:rPr lang="en-IN" sz="2800" b="1" dirty="0">
                <a:latin typeface="Times New Roman" panose="02020603050405020304" pitchFamily="18" charset="0"/>
                <a:cs typeface="Times New Roman" panose="02020603050405020304" pitchFamily="18" charset="0"/>
              </a:rPr>
            </a:br>
            <a:r>
              <a:rPr lang="ar-SA" sz="2800" b="1" dirty="0">
                <a:latin typeface="Times New Roman" panose="02020603050405020304" pitchFamily="18" charset="0"/>
                <a:cs typeface="Times New Roman" panose="02020603050405020304" pitchFamily="18" charset="0"/>
              </a:rPr>
              <a:t>رقم2: ( للمتهم ) لقد أحرجك هذه المرة ووضعك في الزاوية.. لماذا لا تجيب؟</a:t>
            </a:r>
            <a:r>
              <a:rPr lang="en-IN" sz="2800" b="1" dirty="0">
                <a:latin typeface="Times New Roman" panose="02020603050405020304" pitchFamily="18" charset="0"/>
                <a:cs typeface="Times New Roman" panose="02020603050405020304" pitchFamily="18" charset="0"/>
              </a:rPr>
              <a:t/>
            </a:r>
            <a:br>
              <a:rPr lang="en-IN" sz="2800" b="1" dirty="0">
                <a:latin typeface="Times New Roman" panose="02020603050405020304" pitchFamily="18" charset="0"/>
                <a:cs typeface="Times New Roman" panose="02020603050405020304" pitchFamily="18" charset="0"/>
              </a:rPr>
            </a:br>
            <a:r>
              <a:rPr lang="ar-SA" sz="2800" b="1" dirty="0">
                <a:latin typeface="Times New Roman" panose="02020603050405020304" pitchFamily="18" charset="0"/>
                <a:cs typeface="Times New Roman" panose="02020603050405020304" pitchFamily="18" charset="0"/>
              </a:rPr>
              <a:t>المتهم: إننا في الواقع نقتل الذين لا نعرفهم</a:t>
            </a:r>
            <a:endParaRPr lang="en-US" sz="2800" b="1" dirty="0">
              <a:latin typeface="Times New Roman" panose="02020603050405020304" pitchFamily="18" charset="0"/>
              <a:cs typeface="Times New Roman" panose="02020603050405020304" pitchFamily="18" charset="0"/>
            </a:endParaRPr>
          </a:p>
        </p:txBody>
      </p:sp>
      <p:sp>
        <p:nvSpPr>
          <p:cNvPr id="4" name="Oval 3"/>
          <p:cNvSpPr/>
          <p:nvPr/>
        </p:nvSpPr>
        <p:spPr>
          <a:xfrm rot="889010">
            <a:off x="7063736" y="231052"/>
            <a:ext cx="5203064" cy="17030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latin typeface="Times New Roman" panose="02020603050405020304" pitchFamily="18" charset="0"/>
                <a:cs typeface="Times New Roman" panose="02020603050405020304" pitchFamily="18" charset="0"/>
              </a:rPr>
              <a:t>قتل الأبرياء بدون سبب </a:t>
            </a:r>
            <a:r>
              <a:rPr lang="ar-SA" sz="2800" b="1" dirty="0" smtClean="0">
                <a:latin typeface="Times New Roman" panose="02020603050405020304" pitchFamily="18" charset="0"/>
                <a:cs typeface="Times New Roman" panose="02020603050405020304" pitchFamily="18" charset="0"/>
              </a:rPr>
              <a:t>وحتى </a:t>
            </a:r>
            <a:r>
              <a:rPr lang="ar-SA" sz="2800" b="1" dirty="0">
                <a:latin typeface="Times New Roman" panose="02020603050405020304" pitchFamily="18" charset="0"/>
                <a:cs typeface="Times New Roman" panose="02020603050405020304" pitchFamily="18" charset="0"/>
              </a:rPr>
              <a:t>بدون معرفة عنهم</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4920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 y="1571225"/>
            <a:ext cx="9633396" cy="4790938"/>
          </a:xfrm>
        </p:spPr>
        <p:txBody>
          <a:bodyPr>
            <a:noAutofit/>
          </a:bodyPr>
          <a:lstStyle/>
          <a:p>
            <a:pPr marL="0" indent="0" algn="just" rtl="1">
              <a:lnSpc>
                <a:spcPct val="150000"/>
              </a:lnSpc>
              <a:buNone/>
            </a:pPr>
            <a:r>
              <a:rPr lang="ar-SA" sz="2800" b="1" dirty="0">
                <a:latin typeface="Times New Roman" panose="02020603050405020304" pitchFamily="18" charset="0"/>
                <a:cs typeface="Times New Roman" panose="02020603050405020304" pitchFamily="18" charset="0"/>
              </a:rPr>
              <a:t>من كلام المتهم للقاضيين </a:t>
            </a:r>
            <a:r>
              <a:rPr lang="ar-SA" sz="2800" b="1" dirty="0" smtClean="0">
                <a:latin typeface="Times New Roman" panose="02020603050405020304" pitchFamily="18" charset="0"/>
                <a:cs typeface="Times New Roman" panose="02020603050405020304" pitchFamily="18" charset="0"/>
              </a:rPr>
              <a:t>«إن </a:t>
            </a:r>
            <a:r>
              <a:rPr lang="ar-SA" sz="2800" b="1" dirty="0">
                <a:latin typeface="Times New Roman" panose="02020603050405020304" pitchFamily="18" charset="0"/>
                <a:cs typeface="Times New Roman" panose="02020603050405020304" pitchFamily="18" charset="0"/>
              </a:rPr>
              <a:t>الذي يأتي من الخارج إنما يأتي بحافز الشر</a:t>
            </a:r>
            <a:r>
              <a:rPr lang="ar-SA" sz="2800" b="1" dirty="0" smtClean="0">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a:p>
            <a:pPr marL="0" indent="0" algn="just" rtl="1">
              <a:lnSpc>
                <a:spcPct val="150000"/>
              </a:lnSpc>
              <a:buNone/>
            </a:pPr>
            <a:r>
              <a:rPr lang="ar-SA" sz="2800" b="1" dirty="0" smtClean="0">
                <a:latin typeface="Times New Roman" panose="02020603050405020304" pitchFamily="18" charset="0"/>
                <a:cs typeface="Times New Roman" panose="02020603050405020304" pitchFamily="18" charset="0"/>
              </a:rPr>
              <a:t>«تذكروا </a:t>
            </a:r>
            <a:r>
              <a:rPr lang="ar-SA" sz="2800" b="1" dirty="0">
                <a:latin typeface="Times New Roman" panose="02020603050405020304" pitchFamily="18" charset="0"/>
                <a:cs typeface="Times New Roman" panose="02020603050405020304" pitchFamily="18" charset="0"/>
              </a:rPr>
              <a:t>أنكم حشوتم رأسي كل لحظة بأن أي شيء قادم من المجهول إنما يحمل نوايا الشر معه، وان القادمين لا بد أن يكونوا وحوشاً. لم تتحدثوا أبداً عن علاقة.. تحدثتم دائماً عن الغزو والقبر والمجهول المرعب الفتاك.. لم تقولوا أبداً أن المجهول قد يكون شيئاً طيباً مسكيناً يمد يده دون سلاح.. لقد حشوتموني بالرعب وبرغبة شريرة اسمها الدفاع عن النفس، ذلك لأنكم أنتم أنفسكم </a:t>
            </a:r>
            <a:r>
              <a:rPr lang="ar-SA" sz="2800" b="1" dirty="0" smtClean="0">
                <a:latin typeface="Times New Roman" panose="02020603050405020304" pitchFamily="18" charset="0"/>
                <a:cs typeface="Times New Roman" panose="02020603050405020304" pitchFamily="18" charset="0"/>
              </a:rPr>
              <a:t>أشرار»</a:t>
            </a:r>
            <a:endParaRPr lang="en-US" sz="2800" b="1"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3412901" y="244700"/>
            <a:ext cx="5396248" cy="13265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latin typeface="Times New Roman" panose="02020603050405020304" pitchFamily="18" charset="0"/>
                <a:cs typeface="Times New Roman" panose="02020603050405020304" pitchFamily="18" charset="0"/>
              </a:rPr>
              <a:t>نقد لاذع على الاحتلال</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4191826"/>
      </p:ext>
    </p:extLst>
  </p:cSld>
  <p:clrMapOvr>
    <a:masterClrMapping/>
  </p:clrMapOvr>
  <p:transition spd="slow">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6231" y="1458532"/>
            <a:ext cx="3631842" cy="4092262"/>
          </a:xfrm>
        </p:spPr>
        <p:txBody>
          <a:bodyPr>
            <a:normAutofit/>
          </a:bodyPr>
          <a:lstStyle/>
          <a:p>
            <a:pPr marL="0" indent="0" algn="r" rtl="1">
              <a:buNone/>
            </a:pPr>
            <a:r>
              <a:rPr lang="ar-SA"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شكرا جزيلا لحسن متابعتكم </a:t>
            </a:r>
          </a:p>
          <a:p>
            <a:pPr marL="0" indent="0" algn="r" rtl="1">
              <a:buNone/>
            </a:pPr>
            <a:endParaRPr lang="ar-SA" sz="2400" dirty="0">
              <a:latin typeface="Andalus" panose="02020603050405020304" pitchFamily="18" charset="-78"/>
              <a:cs typeface="Andalus" panose="02020603050405020304" pitchFamily="18" charset="-78"/>
            </a:endParaRPr>
          </a:p>
          <a:p>
            <a:pPr marL="0" indent="0" algn="r" rtl="1">
              <a:buNone/>
            </a:pPr>
            <a:r>
              <a:rPr lang="ar-SA"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مع السلامة </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Oval 3"/>
          <p:cNvSpPr/>
          <p:nvPr/>
        </p:nvSpPr>
        <p:spPr>
          <a:xfrm>
            <a:off x="0" y="5434884"/>
            <a:ext cx="9388699" cy="4378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latin typeface="Times New Roman" panose="02020603050405020304" pitchFamily="18" charset="0"/>
                <a:cs typeface="Times New Roman" panose="02020603050405020304" pitchFamily="18" charset="0"/>
              </a:rPr>
              <a:t>محمد شافعي الوافي، باحث الدكتوراه (جامعة جوهرلال نهرو)</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3029245"/>
      </p:ext>
    </p:extLst>
  </p:cSld>
  <p:clrMapOvr>
    <a:masterClrMapping/>
  </p:clrMapOvr>
  <mc:AlternateContent xmlns:mc="http://schemas.openxmlformats.org/markup-compatibility/2006">
    <mc:Choice xmlns:p14="http://schemas.microsoft.com/office/powerpoint/2010/main" Requires="p14">
      <p:transition spd="slow" p14:dur="1500">
        <p:newsflash/>
      </p:transition>
    </mc:Choice>
    <mc:Fallback>
      <p:transition spd="slow">
        <p:newsflash/>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92054"/>
            <a:ext cx="12191999" cy="1339788"/>
          </a:xfrm>
        </p:spPr>
        <p:txBody>
          <a:bodyPr>
            <a:normAutofit/>
          </a:bodyPr>
          <a:lstStyle/>
          <a:p>
            <a:pPr algn="ctr" rtl="1"/>
            <a:r>
              <a:rPr lang="ar-SA" sz="2800" b="1" dirty="0" smtClean="0">
                <a:latin typeface="Times New Roman" panose="02020603050405020304" pitchFamily="18" charset="0"/>
                <a:cs typeface="Times New Roman" panose="02020603050405020304" pitchFamily="18" charset="0"/>
              </a:rPr>
              <a:t>من أعلامها </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334852"/>
            <a:ext cx="12192000" cy="772731"/>
          </a:xfrm>
        </p:spPr>
        <p:txBody>
          <a:bodyPr>
            <a:normAutofit/>
          </a:bodyPr>
          <a:lstStyle/>
          <a:p>
            <a:pPr marL="0" indent="0" algn="ctr">
              <a:buNone/>
            </a:pPr>
            <a:r>
              <a:rPr lang="ar-SA" sz="2800" b="1" dirty="0" smtClean="0">
                <a:latin typeface="Times New Roman" panose="02020603050405020304" pitchFamily="18" charset="0"/>
                <a:cs typeface="Times New Roman" panose="02020603050405020304" pitchFamily="18" charset="0"/>
              </a:rPr>
              <a:t>الرمزية في الأدب العربي </a:t>
            </a:r>
            <a:endParaRPr lang="en-US" sz="2800" b="1" dirty="0">
              <a:latin typeface="Times New Roman" panose="02020603050405020304" pitchFamily="18" charset="0"/>
              <a:cs typeface="Times New Roman" panose="02020603050405020304" pitchFamily="18" charset="0"/>
            </a:endParaRPr>
          </a:p>
        </p:txBody>
      </p:sp>
      <p:sp>
        <p:nvSpPr>
          <p:cNvPr id="5" name="Down Arrow 4"/>
          <p:cNvSpPr/>
          <p:nvPr/>
        </p:nvSpPr>
        <p:spPr>
          <a:xfrm>
            <a:off x="6096001" y="1197735"/>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937161" y="3694685"/>
            <a:ext cx="4770006" cy="9674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latin typeface="Times New Roman" panose="02020603050405020304" pitchFamily="18" charset="0"/>
                <a:cs typeface="Times New Roman" panose="02020603050405020304" pitchFamily="18" charset="0"/>
              </a:rPr>
              <a:t>الكاتب اللبناني المهجري جبران خليل جبران</a:t>
            </a:r>
          </a:p>
          <a:p>
            <a:pPr algn="ctr"/>
            <a:endParaRPr lang="en-US" dirty="0"/>
          </a:p>
        </p:txBody>
      </p:sp>
      <p:sp>
        <p:nvSpPr>
          <p:cNvPr id="7" name="Right Arrow 6"/>
          <p:cNvSpPr/>
          <p:nvPr/>
        </p:nvSpPr>
        <p:spPr>
          <a:xfrm rot="9217980">
            <a:off x="4056845" y="297502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892129">
            <a:off x="7609090" y="29899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 y="3694685"/>
            <a:ext cx="5091977" cy="9674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latin typeface="Times New Roman" panose="02020603050405020304" pitchFamily="18" charset="0"/>
                <a:cs typeface="Times New Roman" panose="02020603050405020304" pitchFamily="18" charset="0"/>
              </a:rPr>
              <a:t>الشاعر اللبناني سعيد عقل</a:t>
            </a:r>
            <a:endParaRPr lang="en-US" sz="2400" dirty="0">
              <a:latin typeface="Times New Roman" panose="02020603050405020304" pitchFamily="18" charset="0"/>
              <a:cs typeface="Times New Roman" panose="02020603050405020304" pitchFamily="18" charset="0"/>
            </a:endParaRPr>
          </a:p>
        </p:txBody>
      </p:sp>
      <p:sp>
        <p:nvSpPr>
          <p:cNvPr id="10" name="5-Point Star 9"/>
          <p:cNvSpPr/>
          <p:nvPr/>
        </p:nvSpPr>
        <p:spPr>
          <a:xfrm flipH="1">
            <a:off x="5937161" y="4842071"/>
            <a:ext cx="4770006" cy="1713275"/>
          </a:xfrm>
          <a:prstGeom prst="star5">
            <a:avLst>
              <a:gd name="adj" fmla="val 30657"/>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latin typeface="Times New Roman" panose="02020603050405020304" pitchFamily="18" charset="0"/>
                <a:cs typeface="Times New Roman" panose="02020603050405020304" pitchFamily="18" charset="0"/>
              </a:rPr>
              <a:t>نجيب محفوظ في المرحلة الثالثة </a:t>
            </a:r>
            <a:endParaRPr lang="en-US" sz="2400" dirty="0">
              <a:latin typeface="Times New Roman" panose="02020603050405020304" pitchFamily="18" charset="0"/>
              <a:cs typeface="Times New Roman" panose="02020603050405020304" pitchFamily="18" charset="0"/>
            </a:endParaRPr>
          </a:p>
        </p:txBody>
      </p:sp>
      <p:sp>
        <p:nvSpPr>
          <p:cNvPr id="11" name="5-Point Star 10"/>
          <p:cNvSpPr/>
          <p:nvPr/>
        </p:nvSpPr>
        <p:spPr>
          <a:xfrm>
            <a:off x="154546" y="4842071"/>
            <a:ext cx="4937432" cy="1919337"/>
          </a:xfrm>
          <a:prstGeom prst="star5">
            <a:avLst>
              <a:gd name="adj" fmla="val 26523"/>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latin typeface="Times New Roman" panose="02020603050405020304" pitchFamily="18" charset="0"/>
                <a:cs typeface="Times New Roman" panose="02020603050405020304" pitchFamily="18" charset="0"/>
              </a:rPr>
              <a:t>عمر أبو ريشة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2866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2073500"/>
          </a:xfrm>
        </p:spPr>
        <p:txBody>
          <a:bodyPr>
            <a:normAutofit/>
          </a:bodyPr>
          <a:lstStyle/>
          <a:p>
            <a:pPr marL="0" indent="0" algn="ctr" rtl="1">
              <a:buNone/>
            </a:pPr>
            <a:r>
              <a:rPr lang="ar-SA" sz="2800" b="1" dirty="0" smtClean="0">
                <a:latin typeface="Times New Roman" panose="02020603050405020304" pitchFamily="18" charset="0"/>
                <a:cs typeface="Times New Roman" panose="02020603050405020304" pitchFamily="18" charset="0"/>
              </a:rPr>
              <a:t>تطور المسرحية الفلسطينية</a:t>
            </a:r>
            <a:endParaRPr lang="en-US" sz="2800" b="1" dirty="0">
              <a:latin typeface="Times New Roman" panose="02020603050405020304" pitchFamily="18" charset="0"/>
              <a:cs typeface="Times New Roman" panose="02020603050405020304" pitchFamily="18" charset="0"/>
            </a:endParaRPr>
          </a:p>
        </p:txBody>
      </p:sp>
      <p:sp>
        <p:nvSpPr>
          <p:cNvPr id="4" name="Oval 3"/>
          <p:cNvSpPr/>
          <p:nvPr/>
        </p:nvSpPr>
        <p:spPr>
          <a:xfrm>
            <a:off x="1519707" y="1519706"/>
            <a:ext cx="9594761" cy="19833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SA" sz="2400" dirty="0">
                <a:latin typeface="Times New Roman" panose="02020603050405020304" pitchFamily="18" charset="0"/>
                <a:cs typeface="Times New Roman" panose="02020603050405020304" pitchFamily="18" charset="0"/>
              </a:rPr>
              <a:t>وكانت توجد جذور للفن المسرحي في أعمال كتاب فلسطين في النصف الأول من القرن العشرين ولكن هذه الجهود المسرحية تعرضت للصدمة عام 1948م حيث حدثت نكبة فلسطين </a:t>
            </a:r>
            <a:endParaRPr lang="en-US" sz="2400" dirty="0">
              <a:latin typeface="Times New Roman" panose="02020603050405020304" pitchFamily="18" charset="0"/>
              <a:cs typeface="Times New Roman" panose="02020603050405020304" pitchFamily="18" charset="0"/>
            </a:endParaRPr>
          </a:p>
        </p:txBody>
      </p:sp>
      <p:sp>
        <p:nvSpPr>
          <p:cNvPr id="8" name="Rectangle 7"/>
          <p:cNvSpPr/>
          <p:nvPr/>
        </p:nvSpPr>
        <p:spPr>
          <a:xfrm>
            <a:off x="8564451" y="3786389"/>
            <a:ext cx="2176529" cy="10174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شيم العرب (1914)</a:t>
            </a:r>
          </a:p>
          <a:p>
            <a:pPr algn="ctr"/>
            <a:r>
              <a:rPr lang="ar-SA" sz="2400" dirty="0" smtClean="0">
                <a:latin typeface="Times New Roman" panose="02020603050405020304" pitchFamily="18" charset="0"/>
                <a:cs typeface="Times New Roman" panose="02020603050405020304" pitchFamily="18" charset="0"/>
              </a:rPr>
              <a:t>وفاء العرب (1929)</a:t>
            </a:r>
            <a:endParaRPr lang="en-US" sz="2400" dirty="0">
              <a:latin typeface="Times New Roman" panose="02020603050405020304" pitchFamily="18" charset="0"/>
              <a:cs typeface="Times New Roman" panose="02020603050405020304" pitchFamily="18" charset="0"/>
            </a:endParaRPr>
          </a:p>
        </p:txBody>
      </p:sp>
      <p:sp>
        <p:nvSpPr>
          <p:cNvPr id="9" name="Isosceles Triangle 8"/>
          <p:cNvSpPr/>
          <p:nvPr/>
        </p:nvSpPr>
        <p:spPr>
          <a:xfrm rot="16200000">
            <a:off x="7946265" y="3831464"/>
            <a:ext cx="309093" cy="927280"/>
          </a:xfrm>
          <a:prstGeom prst="triangle">
            <a:avLst>
              <a:gd name="adj" fmla="val 630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imes New Roman" panose="02020603050405020304" pitchFamily="18" charset="0"/>
              <a:cs typeface="Times New Roman" panose="02020603050405020304" pitchFamily="18" charset="0"/>
            </a:endParaRPr>
          </a:p>
        </p:txBody>
      </p:sp>
      <p:sp>
        <p:nvSpPr>
          <p:cNvPr id="10" name="Rectangle 9"/>
          <p:cNvSpPr/>
          <p:nvPr/>
        </p:nvSpPr>
        <p:spPr>
          <a:xfrm>
            <a:off x="5602310" y="3889420"/>
            <a:ext cx="2034860" cy="6632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latin typeface="Times New Roman" panose="02020603050405020304" pitchFamily="18" charset="0"/>
                <a:cs typeface="Times New Roman" panose="02020603050405020304" pitchFamily="18" charset="0"/>
              </a:rPr>
              <a:t>نجيب نصار</a:t>
            </a:r>
            <a:endParaRPr lang="en-US" sz="2400" dirty="0">
              <a:latin typeface="Times New Roman" panose="02020603050405020304" pitchFamily="18" charset="0"/>
              <a:cs typeface="Times New Roman" panose="02020603050405020304" pitchFamily="18" charset="0"/>
            </a:endParaRPr>
          </a:p>
        </p:txBody>
      </p:sp>
      <p:sp>
        <p:nvSpPr>
          <p:cNvPr id="11" name="Rectangle 10"/>
          <p:cNvSpPr/>
          <p:nvPr/>
        </p:nvSpPr>
        <p:spPr>
          <a:xfrm>
            <a:off x="1" y="3786388"/>
            <a:ext cx="2287004" cy="10174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latin typeface="Times New Roman" panose="02020603050405020304" pitchFamily="18" charset="0"/>
                <a:cs typeface="Times New Roman" panose="02020603050405020304" pitchFamily="18" charset="0"/>
              </a:rPr>
              <a:t>قاتل أخيه (1919) </a:t>
            </a:r>
          </a:p>
          <a:p>
            <a:pPr algn="ctr"/>
            <a:r>
              <a:rPr lang="ar-SA" sz="2400" dirty="0" smtClean="0">
                <a:latin typeface="Times New Roman" panose="02020603050405020304" pitchFamily="18" charset="0"/>
                <a:cs typeface="Times New Roman" panose="02020603050405020304" pitchFamily="18" charset="0"/>
              </a:rPr>
              <a:t>سجين القصر (1920)</a:t>
            </a:r>
          </a:p>
        </p:txBody>
      </p:sp>
      <p:sp>
        <p:nvSpPr>
          <p:cNvPr id="12" name="Isosceles Triangle 11"/>
          <p:cNvSpPr/>
          <p:nvPr/>
        </p:nvSpPr>
        <p:spPr>
          <a:xfrm rot="5400000">
            <a:off x="2493954" y="3850121"/>
            <a:ext cx="309094" cy="8674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3" name="Rectangle 12"/>
          <p:cNvSpPr/>
          <p:nvPr/>
        </p:nvSpPr>
        <p:spPr>
          <a:xfrm>
            <a:off x="3082217" y="3889419"/>
            <a:ext cx="2378425" cy="6632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latin typeface="Times New Roman" panose="02020603050405020304" pitchFamily="18" charset="0"/>
                <a:cs typeface="Times New Roman" panose="02020603050405020304" pitchFamily="18" charset="0"/>
              </a:rPr>
              <a:t>جميل البحري</a:t>
            </a:r>
            <a:endParaRPr lang="en-US" sz="2400" dirty="0">
              <a:latin typeface="Times New Roman" panose="02020603050405020304" pitchFamily="18" charset="0"/>
              <a:cs typeface="Times New Roman" panose="02020603050405020304" pitchFamily="18" charset="0"/>
            </a:endParaRPr>
          </a:p>
        </p:txBody>
      </p:sp>
      <p:sp>
        <p:nvSpPr>
          <p:cNvPr id="14" name="Rectangle 13"/>
          <p:cNvSpPr/>
          <p:nvPr/>
        </p:nvSpPr>
        <p:spPr>
          <a:xfrm>
            <a:off x="4056845" y="5711779"/>
            <a:ext cx="3193961" cy="1146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r" rtl="1">
              <a:buFont typeface="Arial" panose="020B0604020202020204" pitchFamily="34" charset="0"/>
              <a:buChar char="•"/>
            </a:pPr>
            <a:r>
              <a:rPr lang="ar-SA" sz="2400" dirty="0" smtClean="0">
                <a:latin typeface="Times New Roman" panose="02020603050405020304" pitchFamily="18" charset="0"/>
                <a:cs typeface="Times New Roman" panose="02020603050405020304" pitchFamily="18" charset="0"/>
              </a:rPr>
              <a:t>لا بد للحب أن ينتصر </a:t>
            </a:r>
          </a:p>
          <a:p>
            <a:pPr marL="285750" indent="-285750" algn="r" rtl="1">
              <a:buFont typeface="Arial" panose="020B0604020202020204" pitchFamily="34" charset="0"/>
              <a:buChar char="•"/>
            </a:pPr>
            <a:r>
              <a:rPr lang="ar-SA" sz="2400" dirty="0" smtClean="0">
                <a:latin typeface="Times New Roman" panose="02020603050405020304" pitchFamily="18" charset="0"/>
                <a:cs typeface="Times New Roman" panose="02020603050405020304" pitchFamily="18" charset="0"/>
              </a:rPr>
              <a:t>أمي</a:t>
            </a:r>
          </a:p>
          <a:p>
            <a:pPr marL="285750" indent="-285750" algn="r" rtl="1">
              <a:buFont typeface="Arial" panose="020B0604020202020204" pitchFamily="34" charset="0"/>
              <a:buChar char="•"/>
            </a:pPr>
            <a:r>
              <a:rPr lang="ar-SA" sz="2400" dirty="0" smtClean="0">
                <a:latin typeface="Times New Roman" panose="02020603050405020304" pitchFamily="18" charset="0"/>
                <a:cs typeface="Times New Roman" panose="02020603050405020304" pitchFamily="18" charset="0"/>
              </a:rPr>
              <a:t>صلاح الدين الأيوبي</a:t>
            </a:r>
            <a:endParaRPr lang="en-US" sz="2400" dirty="0">
              <a:latin typeface="Times New Roman" panose="02020603050405020304" pitchFamily="18" charset="0"/>
              <a:cs typeface="Times New Roman" panose="02020603050405020304" pitchFamily="18" charset="0"/>
            </a:endParaRPr>
          </a:p>
        </p:txBody>
      </p:sp>
      <p:sp>
        <p:nvSpPr>
          <p:cNvPr id="16" name="Rectangle 15"/>
          <p:cNvSpPr/>
          <p:nvPr/>
        </p:nvSpPr>
        <p:spPr>
          <a:xfrm>
            <a:off x="4623515" y="4662152"/>
            <a:ext cx="1918953" cy="540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latin typeface="Times New Roman" panose="02020603050405020304" pitchFamily="18" charset="0"/>
                <a:cs typeface="Times New Roman" panose="02020603050405020304" pitchFamily="18" charset="0"/>
              </a:rPr>
              <a:t>صليبا الجوزي</a:t>
            </a:r>
            <a:endParaRPr lang="en-US" sz="2400" dirty="0">
              <a:latin typeface="Times New Roman" panose="02020603050405020304" pitchFamily="18" charset="0"/>
              <a:cs typeface="Times New Roman" panose="02020603050405020304" pitchFamily="18" charset="0"/>
            </a:endParaRPr>
          </a:p>
        </p:txBody>
      </p:sp>
      <p:sp>
        <p:nvSpPr>
          <p:cNvPr id="17" name="Isosceles Triangle 16"/>
          <p:cNvSpPr/>
          <p:nvPr/>
        </p:nvSpPr>
        <p:spPr>
          <a:xfrm>
            <a:off x="5470183" y="5157990"/>
            <a:ext cx="225616" cy="55378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01981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97068"/>
            <a:ext cx="12192000" cy="1240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800" dirty="0">
                <a:latin typeface="Times New Roman" panose="02020603050405020304" pitchFamily="18" charset="0"/>
                <a:cs typeface="Times New Roman" panose="02020603050405020304" pitchFamily="18" charset="0"/>
              </a:rPr>
              <a:t>أما الأدب المسرحي المقاوم للفلسطينيين، فقد شغل مكانا مرموقا في الأدب الفلسطيني في النصف الثاني من القرن العشرين منذ أن نشرت مجلة "الجديد" عام 1962 مسرحية </a:t>
            </a:r>
            <a:r>
              <a:rPr lang="ar-SA" sz="2800" b="1" dirty="0">
                <a:latin typeface="Times New Roman" panose="02020603050405020304" pitchFamily="18" charset="0"/>
                <a:cs typeface="Times New Roman" panose="02020603050405020304" pitchFamily="18" charset="0"/>
              </a:rPr>
              <a:t>"قدر الدنيا"</a:t>
            </a:r>
            <a:r>
              <a:rPr lang="ar-SA" sz="2800" dirty="0">
                <a:latin typeface="Times New Roman" panose="02020603050405020304" pitchFamily="18" charset="0"/>
                <a:cs typeface="Times New Roman" panose="02020603050405020304" pitchFamily="18" charset="0"/>
              </a:rPr>
              <a:t> باسم "جهينة" المستعار</a:t>
            </a:r>
            <a:endParaRPr lang="en-US" sz="2800" dirty="0">
              <a:latin typeface="Times New Roman" panose="02020603050405020304" pitchFamily="18" charset="0"/>
              <a:cs typeface="Times New Roman" panose="02020603050405020304" pitchFamily="18" charset="0"/>
            </a:endParaRPr>
          </a:p>
        </p:txBody>
      </p:sp>
      <p:sp>
        <p:nvSpPr>
          <p:cNvPr id="5" name="Oval 4"/>
          <p:cNvSpPr/>
          <p:nvPr/>
        </p:nvSpPr>
        <p:spPr>
          <a:xfrm>
            <a:off x="0" y="3633200"/>
            <a:ext cx="12192000" cy="12207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latin typeface="Times New Roman" panose="02020603050405020304" pitchFamily="18" charset="0"/>
                <a:cs typeface="Times New Roman" panose="02020603050405020304" pitchFamily="18" charset="0"/>
              </a:rPr>
              <a:t>ثم نطلع على مسرحيتي غسان كنفاني "الباب" و" القبعة والنبي"</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39240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08621" y="0"/>
            <a:ext cx="7083379" cy="1725769"/>
          </a:xfrm>
        </p:spPr>
        <p:txBody>
          <a:bodyPr>
            <a:normAutofit/>
          </a:bodyPr>
          <a:lstStyle/>
          <a:p>
            <a:pPr marL="0" indent="0" algn="just" rtl="1">
              <a:buNone/>
            </a:pPr>
            <a:r>
              <a:rPr lang="ar-SA" sz="2800" b="1" dirty="0" smtClean="0">
                <a:latin typeface="Times New Roman" panose="02020603050405020304" pitchFamily="18" charset="0"/>
                <a:cs typeface="Times New Roman" panose="02020603050405020304" pitchFamily="18" charset="0"/>
              </a:rPr>
              <a:t>سيطرة الرمزية في المسرحيات</a:t>
            </a:r>
            <a:endParaRPr lang="en-US" sz="2800" b="1"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0" y="1094704"/>
            <a:ext cx="12192000" cy="1262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latin typeface="Times New Roman" panose="02020603050405020304" pitchFamily="18" charset="0"/>
                <a:cs typeface="Times New Roman" panose="02020603050405020304" pitchFamily="18" charset="0"/>
              </a:rPr>
              <a:t>وتنشر مسرحية "بيت الجنون" لتوفيق فياض في ستينات القرن العشرين</a:t>
            </a:r>
            <a:endParaRPr lang="en-US" sz="2800" dirty="0">
              <a:latin typeface="Times New Roman" panose="02020603050405020304" pitchFamily="18" charset="0"/>
              <a:cs typeface="Times New Roman" panose="02020603050405020304" pitchFamily="18" charset="0"/>
            </a:endParaRPr>
          </a:p>
        </p:txBody>
      </p:sp>
      <p:sp>
        <p:nvSpPr>
          <p:cNvPr id="5" name="Down Arrow 4"/>
          <p:cNvSpPr/>
          <p:nvPr/>
        </p:nvSpPr>
        <p:spPr>
          <a:xfrm>
            <a:off x="1517560" y="2360981"/>
            <a:ext cx="9156879" cy="685299"/>
          </a:xfrm>
          <a:prstGeom prst="downArrow">
            <a:avLst>
              <a:gd name="adj1" fmla="val 50000"/>
              <a:gd name="adj2" fmla="val 593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latin typeface="Times New Roman" panose="02020603050405020304" pitchFamily="18" charset="0"/>
                <a:cs typeface="Times New Roman" panose="02020603050405020304" pitchFamily="18" charset="0"/>
              </a:rPr>
              <a:t>توظيفه الرمزية: يعلق عليه غسان كنفاني </a:t>
            </a:r>
            <a:endParaRPr lang="en-US" sz="2400" dirty="0">
              <a:latin typeface="Times New Roman" panose="02020603050405020304" pitchFamily="18" charset="0"/>
              <a:cs typeface="Times New Roman" panose="02020603050405020304" pitchFamily="18" charset="0"/>
            </a:endParaRPr>
          </a:p>
        </p:txBody>
      </p:sp>
      <p:sp>
        <p:nvSpPr>
          <p:cNvPr id="6" name="5-Point Star 5"/>
          <p:cNvSpPr/>
          <p:nvPr/>
        </p:nvSpPr>
        <p:spPr>
          <a:xfrm>
            <a:off x="0" y="3046280"/>
            <a:ext cx="12191999" cy="3457551"/>
          </a:xfrm>
          <a:prstGeom prst="star5">
            <a:avLst>
              <a:gd name="adj" fmla="val 50000"/>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ar-SA" sz="2800" dirty="0">
                <a:latin typeface="Times New Roman" panose="02020603050405020304" pitchFamily="18" charset="0"/>
                <a:cs typeface="Times New Roman" panose="02020603050405020304" pitchFamily="18" charset="0"/>
              </a:rPr>
              <a:t>يصف أسلوبه أحسن طريق للكتابة الفنية تحت وضع القمع والاحتلال فيقول "ستبدو لأول وهلة وكأن لا علاقة لها بتيار المقاومة العربي في فلسطين المحتلة، إلا أن ذلك سيبدو خاطئا عند التمعن بحقيقة الرموز التي صار من المعروف أنها أفضل شيء يتجه له العمل الفني حين يمارس تحت ظل القمع والاحتلال"</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885460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87332"/>
            <a:ext cx="12192000" cy="1507067"/>
          </a:xfrm>
        </p:spPr>
        <p:txBody>
          <a:bodyPr>
            <a:normAutofit/>
          </a:bodyPr>
          <a:lstStyle/>
          <a:p>
            <a:pPr algn="just" rtl="1"/>
            <a:r>
              <a:rPr lang="ar-SA" sz="2800" dirty="0" smtClean="0">
                <a:latin typeface="Times New Roman" panose="02020603050405020304" pitchFamily="18" charset="0"/>
                <a:cs typeface="Times New Roman" panose="02020603050405020304" pitchFamily="18" charset="0"/>
              </a:rPr>
              <a:t>والكتاب </a:t>
            </a:r>
            <a:r>
              <a:rPr lang="ar-SA" sz="2800" dirty="0">
                <a:latin typeface="Times New Roman" panose="02020603050405020304" pitchFamily="18" charset="0"/>
                <a:cs typeface="Times New Roman" panose="02020603050405020304" pitchFamily="18" charset="0"/>
              </a:rPr>
              <a:t>عبارة عن مسرحية تتحدث عن الذات القومية في تجربتها الإنسانية وتصور مأساة الإنسان الفلسطيني في وطنه المحتل</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10341" y="0"/>
            <a:ext cx="2885918" cy="3902299"/>
          </a:xfrm>
        </p:spPr>
      </p:pic>
    </p:spTree>
    <p:extLst>
      <p:ext uri="{BB962C8B-B14F-4D97-AF65-F5344CB8AC3E}">
        <p14:creationId xmlns:p14="http://schemas.microsoft.com/office/powerpoint/2010/main" val="40643539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18186"/>
            <a:ext cx="12192000" cy="3682881"/>
          </a:xfrm>
        </p:spPr>
        <p:txBody>
          <a:bodyPr>
            <a:noAutofit/>
          </a:bodyPr>
          <a:lstStyle/>
          <a:p>
            <a:pPr marL="0" indent="0" algn="just" rtl="1">
              <a:lnSpc>
                <a:spcPct val="150000"/>
              </a:lnSpc>
              <a:buNone/>
            </a:pPr>
            <a:r>
              <a:rPr lang="ar-SA" sz="2800" b="1" dirty="0">
                <a:latin typeface="Times New Roman" panose="02020603050405020304" pitchFamily="18" charset="0"/>
                <a:cs typeface="Times New Roman" panose="02020603050405020304" pitchFamily="18" charset="0"/>
              </a:rPr>
              <a:t>فهي مكثفة ومليئة بمضامين المقاومة، </a:t>
            </a:r>
            <a:r>
              <a:rPr lang="ar-SA" sz="2800" b="1" dirty="0" smtClean="0">
                <a:latin typeface="Times New Roman" panose="02020603050405020304" pitchFamily="18" charset="0"/>
                <a:cs typeface="Times New Roman" panose="02020603050405020304" pitchFamily="18" charset="0"/>
              </a:rPr>
              <a:t>وقد تناولها </a:t>
            </a:r>
            <a:r>
              <a:rPr lang="ar-SA" sz="2800" b="1" dirty="0">
                <a:latin typeface="Times New Roman" panose="02020603050405020304" pitchFamily="18" charset="0"/>
                <a:cs typeface="Times New Roman" panose="02020603050405020304" pitchFamily="18" charset="0"/>
              </a:rPr>
              <a:t>الكاتب، بأسلوب </a:t>
            </a:r>
            <a:r>
              <a:rPr lang="ar-SA" sz="2800" b="1" dirty="0" smtClean="0">
                <a:latin typeface="Times New Roman" panose="02020603050405020304" pitchFamily="18" charset="0"/>
                <a:cs typeface="Times New Roman" panose="02020603050405020304" pitchFamily="18" charset="0"/>
              </a:rPr>
              <a:t>رمزي </a:t>
            </a:r>
            <a:r>
              <a:rPr lang="ar-SA" sz="2800" b="1" dirty="0">
                <a:latin typeface="Times New Roman" panose="02020603050405020304" pitchFamily="18" charset="0"/>
                <a:cs typeface="Times New Roman" panose="02020603050405020304" pitchFamily="18" charset="0"/>
              </a:rPr>
              <a:t>ممتاز. وكلمات الشخصية الرئيسية الوحيدة "سامي" تعبر عنها بشكل يحض الشعب على المقاومة والدفاع عن أرضهم الحميمة ويأخذ بقلوب القراء والمستمعين والمشاهدين. يكشف عن نقاب غضبه للعدو الصهيوني فيقول "ماذا؟ .... ألم يعد ثمة قانون يردع اولئك الأوغاد؟ ماذا يظنون؟ انني متاع لهم! يقتحمون بيتي كلما شاؤوا! ! (يتقدم قليلا وبسرعة ناحية الباب) كلا .... لن أرضح لمشيئتكم أيها الأوغاد ...." وهو يصور مقاومته للعدو بشراسة فيقول "قلت لك كلا .... لن أفتح .... حطم الباب ان استطعت! (معبرا بيديه) انني سأكتم انفاسك بيدي هاتين.... (ينظر الى يديه المتشابكتين بفزع) اوه .... لست مدينا لك بشيء .... لست مدينا.... انك من دمي صنعت خمرك!"</a:t>
            </a:r>
            <a:endParaRPr lang="en-US" sz="2800" b="1" dirty="0">
              <a:latin typeface="Times New Roman" panose="02020603050405020304" pitchFamily="18" charset="0"/>
              <a:cs typeface="Times New Roman" panose="02020603050405020304" pitchFamily="18" charset="0"/>
            </a:endParaRPr>
          </a:p>
        </p:txBody>
      </p:sp>
      <p:sp>
        <p:nvSpPr>
          <p:cNvPr id="4" name="Oval 3"/>
          <p:cNvSpPr/>
          <p:nvPr/>
        </p:nvSpPr>
        <p:spPr>
          <a:xfrm>
            <a:off x="1" y="4301067"/>
            <a:ext cx="10869768" cy="25569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400" dirty="0">
                <a:latin typeface="Times New Roman" panose="02020603050405020304" pitchFamily="18" charset="0"/>
                <a:cs typeface="Times New Roman" panose="02020603050405020304" pitchFamily="18" charset="0"/>
              </a:rPr>
              <a:t>وقد قال الناقد غسان كنفاني عن هذه المسرحية "ليس سامي الا كلمة المقاومة، وليست مسرحية "بيت الجنون" الا قصتها، فهو رجل معزول، محارب، ملاحق من الخارج ومن الداخل، و إلى حد بعيد مخدوع وممزق ومشوش وشبه يائس، ولكنه في نهاية المطاف يقاتل وحده ولا يخاف ويعد ألا ينسى .....".</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 غسان كنفاني، الأدب الفلسطيني المقاوم تحت الاحتلال (1948-1968) ، ص- 44.</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0537124"/>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5628067"/>
            <a:ext cx="11241625" cy="1133340"/>
          </a:xfrm>
        </p:spPr>
        <p:txBody>
          <a:bodyPr>
            <a:normAutofit fontScale="90000"/>
          </a:bodyPr>
          <a:lstStyle/>
          <a:p>
            <a:pPr algn="ctr"/>
            <a:r>
              <a:rPr lang="ar-SA" b="1" dirty="0" smtClean="0">
                <a:latin typeface="Times New Roman" panose="02020603050405020304" pitchFamily="18" charset="0"/>
                <a:cs typeface="Times New Roman" panose="02020603050405020304" pitchFamily="18" charset="0"/>
              </a:rPr>
              <a:t>لإميل </a:t>
            </a:r>
            <a:r>
              <a:rPr lang="ar-SA" b="1" dirty="0">
                <a:latin typeface="Times New Roman" panose="02020603050405020304" pitchFamily="18" charset="0"/>
                <a:cs typeface="Times New Roman" panose="02020603050405020304" pitchFamily="18" charset="0"/>
              </a:rPr>
              <a:t>حبيبي</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0" y="0"/>
            <a:ext cx="12192000" cy="991673"/>
          </a:xfrm>
        </p:spPr>
        <p:txBody>
          <a:bodyPr>
            <a:normAutofit/>
          </a:bodyPr>
          <a:lstStyle/>
          <a:p>
            <a:pPr marL="0" indent="0" algn="ctr" rtl="1">
              <a:buNone/>
            </a:pPr>
            <a:r>
              <a:rPr lang="ar-SA" sz="2800" b="1" dirty="0" smtClean="0">
                <a:latin typeface="Times New Roman" panose="02020603050405020304" pitchFamily="18" charset="0"/>
                <a:cs typeface="Times New Roman" panose="02020603050405020304" pitchFamily="18" charset="0"/>
              </a:rPr>
              <a:t>مسرحية «لكع بن لكع»</a:t>
            </a:r>
            <a:endParaRPr lang="en-US" sz="28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1848" y="991672"/>
            <a:ext cx="3683358" cy="4636395"/>
          </a:xfrm>
          <a:prstGeom prst="rect">
            <a:avLst/>
          </a:prstGeom>
        </p:spPr>
      </p:pic>
    </p:spTree>
    <p:extLst>
      <p:ext uri="{BB962C8B-B14F-4D97-AF65-F5344CB8AC3E}">
        <p14:creationId xmlns:p14="http://schemas.microsoft.com/office/powerpoint/2010/main" val="6284232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832</TotalTime>
  <Words>1544</Words>
  <Application>Microsoft Office PowerPoint</Application>
  <PresentationFormat>Widescreen</PresentationFormat>
  <Paragraphs>115</Paragraphs>
  <Slides>24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Andalus</vt:lpstr>
      <vt:lpstr>Arial</vt:lpstr>
      <vt:lpstr>Calibri</vt:lpstr>
      <vt:lpstr>Century Gothic</vt:lpstr>
      <vt:lpstr>Tahoma</vt:lpstr>
      <vt:lpstr>Times New Roman</vt:lpstr>
      <vt:lpstr>Wingdings 3</vt:lpstr>
      <vt:lpstr>Slice</vt:lpstr>
      <vt:lpstr>إعداد: محمد شافعي عبد الرحمن محمد الوافي</vt:lpstr>
      <vt:lpstr> تعريف الرمزية   الرمزية مذهب أدبي فلسفي، يعبر عن التجارب الأدبية والفلسفية المختلفة بوساطة الرمز أو الإشارة أو التلميح. والرمز معناه الإيحاء، أي التعبير غير المباشر عن الأحوال النفسية</vt:lpstr>
      <vt:lpstr>من أعلامها </vt:lpstr>
      <vt:lpstr>PowerPoint Presentation</vt:lpstr>
      <vt:lpstr>PowerPoint Presentation</vt:lpstr>
      <vt:lpstr>PowerPoint Presentation</vt:lpstr>
      <vt:lpstr>والكتاب عبارة عن مسرحية تتحدث عن الذات القومية في تجربتها الإنسانية وتصور مأساة الإنسان الفلسطيني في وطنه المحتل</vt:lpstr>
      <vt:lpstr>PowerPoint Presentation</vt:lpstr>
      <vt:lpstr>لإميل حبيبي </vt:lpstr>
      <vt:lpstr>(ها نحن نقترب من منتصف العقد الثاني  للاحتلال فلا عجب أن اضطرب صاحب الخطاب  أمام تعاظم المقاومة في وجه القمع المتعاظم. يبدي خوفه من أن يستيقظ في صباح أحد الأيام، فيهوله ما يرى في المرآة. يقول: "نستيقظ في صباح أحد الأيام وننظر في المرآة فلا نعود قادرين على تحمل الوجه القذر المثير  للاشمئزاز الذي يبحلق فينا")</vt:lpstr>
      <vt:lpstr>PowerPoint Presentation</vt:lpstr>
      <vt:lpstr>PowerPoint Presentation</vt:lpstr>
      <vt:lpstr>يبدو أن مسرحيات غسان لم تؤخذ في عين الاعتبار على قدر ما تستحق - ربما لكثافة أعماله الأخرى القيمة العملاقة </vt:lpstr>
      <vt:lpstr>PowerPoint Presentation</vt:lpstr>
      <vt:lpstr>PowerPoint Presentation</vt:lpstr>
      <vt:lpstr>PowerPoint Presentation</vt:lpstr>
      <vt:lpstr>هبا: أنا احكي عن الحرية التي لا مقابل لها..الحرية التي هي نفسها المقابل..  هبا: يجب أن لا تنسى انك ميت الآن.. حسناً..يجب أن تقتنع بالحرية التي تعطى عادة للموتى..حرية الضجر والعبودية، ليس غير. </vt:lpstr>
      <vt:lpstr>مرثد :..وإنها مملكة زوجك، جدي، ثم عمي، ثم أنا..أتذكرين يوم مات عمي شديد كيف سارع أبي إلى تتويج نفسه قبل أن يدفن الجثة؟ إنها الحياة يا جدتي! الأم : كلكم تقولون ذلك، ولكنكم أبداً لا تذكرون موتاكم بالخير..أنت لم تفتش عن جسد والدك حتى تدفنه..</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تطور السرحية الفلسطينية</dc:title>
  <dc:creator>RANA</dc:creator>
  <cp:lastModifiedBy>RANA</cp:lastModifiedBy>
  <cp:revision>84</cp:revision>
  <dcterms:created xsi:type="dcterms:W3CDTF">2014-11-27T01:13:55Z</dcterms:created>
  <dcterms:modified xsi:type="dcterms:W3CDTF">2014-11-30T10:19:39Z</dcterms:modified>
</cp:coreProperties>
</file>