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77" r:id="rId4"/>
    <p:sldId id="278" r:id="rId5"/>
    <p:sldId id="279" r:id="rId6"/>
    <p:sldId id="280" r:id="rId7"/>
    <p:sldId id="281" r:id="rId8"/>
    <p:sldId id="282" r:id="rId9"/>
    <p:sldId id="283" r:id="rId10"/>
    <p:sldId id="276" r:id="rId11"/>
    <p:sldId id="258" r:id="rId12"/>
    <p:sldId id="275" r:id="rId13"/>
    <p:sldId id="259" r:id="rId14"/>
    <p:sldId id="274" r:id="rId15"/>
    <p:sldId id="260" r:id="rId16"/>
    <p:sldId id="271" r:id="rId17"/>
    <p:sldId id="263" r:id="rId18"/>
    <p:sldId id="261" r:id="rId19"/>
    <p:sldId id="284" r:id="rId20"/>
    <p:sldId id="262" r:id="rId21"/>
    <p:sldId id="264" r:id="rId22"/>
    <p:sldId id="265" r:id="rId23"/>
    <p:sldId id="266" r:id="rId24"/>
    <p:sldId id="268" r:id="rId25"/>
    <p:sldId id="285" r:id="rId26"/>
    <p:sldId id="272" r:id="rId27"/>
  </p:sldIdLst>
  <p:sldSz cx="9144000" cy="6858000" type="screen4x3"/>
  <p:notesSz cx="6858000" cy="9144000"/>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FF00"/>
    </p:penClr>
  </p:showPr>
  <p:clrMru>
    <a:srgbClr val="FF0066"/>
    <a:srgbClr val="19085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CA1F8A2-3435-4274-88BD-708F03876AD0}" type="datetimeFigureOut">
              <a:rPr lang="en-US" smtClean="0"/>
              <a:pPr/>
              <a:t>11/29/2014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A008AD-8FD2-4F09-AA55-C13F89F522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A1F8A2-3435-4274-88BD-708F03876AD0}" type="datetimeFigureOut">
              <a:rPr lang="en-US" smtClean="0"/>
              <a:pPr/>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008AD-8FD2-4F09-AA55-C13F89F522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CA1F8A2-3435-4274-88BD-708F03876AD0}" type="datetimeFigureOut">
              <a:rPr lang="en-US" smtClean="0"/>
              <a:pPr/>
              <a:t>11/29/2014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A008AD-8FD2-4F09-AA55-C13F89F522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A1F8A2-3435-4274-88BD-708F03876AD0}" type="datetimeFigureOut">
              <a:rPr lang="en-US" smtClean="0"/>
              <a:pPr/>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A008AD-8FD2-4F09-AA55-C13F89F522C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CA1F8A2-3435-4274-88BD-708F03876AD0}" type="datetimeFigureOut">
              <a:rPr lang="en-US" smtClean="0"/>
              <a:pPr/>
              <a:t>11/29/2014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A008AD-8FD2-4F09-AA55-C13F89F522C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CA1F8A2-3435-4274-88BD-708F03876AD0}" type="datetimeFigureOut">
              <a:rPr lang="en-US" smtClean="0"/>
              <a:pPr/>
              <a:t>11/29/2014</a:t>
            </a:fld>
            <a:endParaRPr lang="en-US"/>
          </a:p>
        </p:txBody>
      </p:sp>
      <p:sp>
        <p:nvSpPr>
          <p:cNvPr id="10" name="Slide Number Placeholder 9"/>
          <p:cNvSpPr>
            <a:spLocks noGrp="1"/>
          </p:cNvSpPr>
          <p:nvPr>
            <p:ph type="sldNum" sz="quarter" idx="16"/>
          </p:nvPr>
        </p:nvSpPr>
        <p:spPr/>
        <p:txBody>
          <a:bodyPr rtlCol="0"/>
          <a:lstStyle/>
          <a:p>
            <a:fld id="{55A008AD-8FD2-4F09-AA55-C13F89F522C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A1F8A2-3435-4274-88BD-708F03876AD0}" type="datetimeFigureOut">
              <a:rPr lang="en-US" smtClean="0"/>
              <a:pPr/>
              <a:t>11/29/2014</a:t>
            </a:fld>
            <a:endParaRPr lang="en-US"/>
          </a:p>
        </p:txBody>
      </p:sp>
      <p:sp>
        <p:nvSpPr>
          <p:cNvPr id="12" name="Slide Number Placeholder 11"/>
          <p:cNvSpPr>
            <a:spLocks noGrp="1"/>
          </p:cNvSpPr>
          <p:nvPr>
            <p:ph type="sldNum" sz="quarter" idx="16"/>
          </p:nvPr>
        </p:nvSpPr>
        <p:spPr/>
        <p:txBody>
          <a:bodyPr rtlCol="0"/>
          <a:lstStyle/>
          <a:p>
            <a:fld id="{55A008AD-8FD2-4F09-AA55-C13F89F522C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A1F8A2-3435-4274-88BD-708F03876AD0}" type="datetimeFigureOut">
              <a:rPr lang="en-US" smtClean="0"/>
              <a:pPr/>
              <a:t>11/29/2014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A008AD-8FD2-4F09-AA55-C13F89F522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1F8A2-3435-4274-88BD-708F03876AD0}" type="datetimeFigureOut">
              <a:rPr lang="en-US" smtClean="0"/>
              <a:pPr/>
              <a:t>11/29/2014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A008AD-8FD2-4F09-AA55-C13F89F522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A1F8A2-3435-4274-88BD-708F03876AD0}" type="datetimeFigureOut">
              <a:rPr lang="en-US" smtClean="0"/>
              <a:pPr/>
              <a:t>11/29/2014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A008AD-8FD2-4F09-AA55-C13F89F522C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CA1F8A2-3435-4274-88BD-708F03876AD0}" type="datetimeFigureOut">
              <a:rPr lang="en-US" smtClean="0"/>
              <a:pPr/>
              <a:t>11/29/2014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A008AD-8FD2-4F09-AA55-C13F89F522C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CA1F8A2-3435-4274-88BD-708F03876AD0}" type="datetimeFigureOut">
              <a:rPr lang="en-US" smtClean="0"/>
              <a:pPr/>
              <a:t>11/29/2014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A008AD-8FD2-4F09-AA55-C13F89F522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almasalah.com/MediaStorage/GalleryImages/%d8%b1%d9%88%d8%a7%d9%8a%d8%a9/4.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almasalah.com/MediaStorage/GalleryImages/%d8%b3%d9%8a%d8%a7%d8%b3%d8%a9/1.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almasalah.com/MediaStorage/GalleryImages/%D8%B1%D9%88%D8%A7%D9%8A%D8%A9/2.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r.wikipedia.org/" TargetMode="External"/><Relationship Id="rId2" Type="http://schemas.openxmlformats.org/officeDocument/2006/relationships/hyperlink" Target="http://www.startimes.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894046" cy="2643206"/>
          </a:xfrm>
        </p:spPr>
        <p:txBody>
          <a:bodyPr vert="horz">
            <a:noAutofit/>
            <a:scene3d>
              <a:camera prst="orthographicFront">
                <a:rot lat="300000" lon="0" rev="21299999"/>
              </a:camera>
              <a:lightRig rig="threePt" dir="t"/>
            </a:scene3d>
          </a:bodyPr>
          <a:lstStyle/>
          <a:p>
            <a:pPr algn="ctr" rtl="1"/>
            <a:r>
              <a:rPr lang="ar-SA" sz="4000" b="1" dirty="0" smtClean="0">
                <a:solidFill>
                  <a:srgbClr val="FF0000"/>
                </a:solidFill>
                <a:latin typeface="Times New Roman" pitchFamily="18" charset="0"/>
                <a:cs typeface="Times New Roman" pitchFamily="18" charset="0"/>
              </a:rPr>
              <a:t>دور أسعد </a:t>
            </a:r>
            <a:r>
              <a:rPr lang="ar-SA" sz="4000" b="1" dirty="0" smtClean="0">
                <a:solidFill>
                  <a:srgbClr val="FF0000"/>
                </a:solidFill>
                <a:latin typeface="Times New Roman" pitchFamily="18" charset="0"/>
                <a:cs typeface="Times New Roman" pitchFamily="18" charset="0"/>
              </a:rPr>
              <a:t>عبد </a:t>
            </a:r>
            <a:r>
              <a:rPr lang="ar-SA" sz="4000" b="1" dirty="0" smtClean="0">
                <a:solidFill>
                  <a:srgbClr val="FF0000"/>
                </a:solidFill>
                <a:latin typeface="Times New Roman" pitchFamily="18" charset="0"/>
                <a:cs typeface="Times New Roman" pitchFamily="18" charset="0"/>
              </a:rPr>
              <a:t>الرزاق في تعزيز الدراما </a:t>
            </a:r>
            <a:r>
              <a:rPr lang="ar-SA" sz="4000" b="1" dirty="0" smtClean="0">
                <a:solidFill>
                  <a:srgbClr val="FF0000"/>
                </a:solidFill>
                <a:latin typeface="Times New Roman" pitchFamily="18" charset="0"/>
                <a:cs typeface="Times New Roman" pitchFamily="18" charset="0"/>
              </a:rPr>
              <a:t>العربية </a:t>
            </a:r>
            <a:r>
              <a:rPr lang="ar-SA" sz="4000" b="1" dirty="0" smtClean="0">
                <a:solidFill>
                  <a:srgbClr val="FF0000"/>
                </a:solidFill>
                <a:latin typeface="Times New Roman" pitchFamily="18" charset="0"/>
                <a:cs typeface="Times New Roman" pitchFamily="18" charset="0"/>
              </a:rPr>
              <a:t>العراقية</a:t>
            </a:r>
            <a:endParaRPr lang="en-US" sz="4000" b="1" dirty="0">
              <a:solidFill>
                <a:srgbClr val="FF0000"/>
              </a:solidFill>
              <a:effectLst>
                <a:outerShdw blurRad="50800" dist="50800" dir="5400000" algn="ctr" rotWithShape="0">
                  <a:srgbClr val="000000">
                    <a:alpha val="99000"/>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500034" y="3286124"/>
            <a:ext cx="7772400" cy="1199704"/>
          </a:xfrm>
        </p:spPr>
        <p:txBody>
          <a:bodyPr>
            <a:noAutofit/>
          </a:bodyPr>
          <a:lstStyle/>
          <a:p>
            <a:pPr algn="ctr"/>
            <a:r>
              <a:rPr lang="en-US" sz="3200" b="1" dirty="0" err="1" smtClean="0">
                <a:solidFill>
                  <a:srgbClr val="FFFF00"/>
                </a:solidFill>
              </a:rPr>
              <a:t>Asa’d</a:t>
            </a:r>
            <a:r>
              <a:rPr lang="en-US" sz="3200" b="1" dirty="0" smtClean="0">
                <a:solidFill>
                  <a:srgbClr val="FFFF00"/>
                </a:solidFill>
              </a:rPr>
              <a:t> Abdu </a:t>
            </a:r>
            <a:r>
              <a:rPr lang="en-US" sz="3200" b="1" dirty="0" err="1" smtClean="0">
                <a:solidFill>
                  <a:srgbClr val="FFFF00"/>
                </a:solidFill>
              </a:rPr>
              <a:t>Razak’s</a:t>
            </a:r>
            <a:r>
              <a:rPr lang="en-US" sz="3200" b="1" dirty="0" smtClean="0">
                <a:solidFill>
                  <a:srgbClr val="FFFF00"/>
                </a:solidFill>
              </a:rPr>
              <a:t> Role </a:t>
            </a:r>
            <a:r>
              <a:rPr lang="en-US" sz="3200" b="1" dirty="0" smtClean="0">
                <a:solidFill>
                  <a:srgbClr val="FFFF00"/>
                </a:solidFill>
              </a:rPr>
              <a:t>in promoting the Iraqi Arabic drama</a:t>
            </a:r>
            <a:endParaRPr lang="en-US" sz="3200" b="1" dirty="0">
              <a:solidFill>
                <a:srgbClr val="FFFF00"/>
              </a:solidFill>
            </a:endParaRPr>
          </a:p>
        </p:txBody>
      </p:sp>
      <p:pic>
        <p:nvPicPr>
          <p:cNvPr id="4" name="~PP2175.WAV">
            <a:hlinkClick r:id="" action="ppaction://media"/>
          </p:cNvPr>
          <p:cNvPicPr>
            <a:picLocks noRot="1" noChangeAspect="1"/>
          </p:cNvPicPr>
          <p:nvPr>
            <a:wavAudioFile r:embed="rId1" name="~PP2175.WAV"/>
          </p:nvPr>
        </p:nvPicPr>
        <p:blipFill>
          <a:blip r:embed="rId3"/>
          <a:stretch>
            <a:fillRect/>
          </a:stretch>
        </p:blipFill>
        <p:spPr>
          <a:xfrm>
            <a:off x="8632825" y="6346825"/>
            <a:ext cx="304800" cy="304800"/>
          </a:xfrm>
          <a:prstGeom prst="rect">
            <a:avLst/>
          </a:prstGeom>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12"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أسعد عبد الرزاق</a:t>
            </a:r>
            <a:endParaRPr lang="en-US" dirty="0"/>
          </a:p>
        </p:txBody>
      </p:sp>
      <p:pic>
        <p:nvPicPr>
          <p:cNvPr id="4" name="ContentPlaceHolder1_NewsImage" descr="رحيل &quot;جابي&quot; السينما العراقية..أسعد عبد الرزاق رحلة طويلة في المسرح وعمادة كلية الفنون الجميلة"/>
          <p:cNvPicPr>
            <a:picLocks noGrp="1"/>
          </p:cNvPicPr>
          <p:nvPr>
            <p:ph sz="quarter" idx="1"/>
          </p:nvPr>
        </p:nvPicPr>
        <p:blipFill>
          <a:blip r:embed="rId2"/>
          <a:srcRect/>
          <a:stretch>
            <a:fillRect/>
          </a:stretch>
        </p:blipFill>
        <p:spPr bwMode="auto">
          <a:xfrm>
            <a:off x="2928926" y="1857364"/>
            <a:ext cx="3071834" cy="3714775"/>
          </a:xfrm>
          <a:prstGeom prst="rect">
            <a:avLst/>
          </a:prstGeom>
          <a:noFill/>
          <a:ln w="9525">
            <a:noFill/>
            <a:miter lim="800000"/>
            <a:headEnd/>
            <a:tailEnd/>
          </a:ln>
        </p:spPr>
      </p:pic>
      <p:sp>
        <p:nvSpPr>
          <p:cNvPr id="5" name="Rectangle 4"/>
          <p:cNvSpPr/>
          <p:nvPr/>
        </p:nvSpPr>
        <p:spPr>
          <a:xfrm>
            <a:off x="2285984" y="5715016"/>
            <a:ext cx="4286280" cy="646331"/>
          </a:xfrm>
          <a:prstGeom prst="rect">
            <a:avLst/>
          </a:prstGeom>
        </p:spPr>
        <p:txBody>
          <a:bodyPr wrap="square">
            <a:spAutoFit/>
          </a:bodyPr>
          <a:lstStyle/>
          <a:p>
            <a:pPr algn="ctr"/>
            <a:r>
              <a:rPr lang="ar-SA" sz="3600" b="1" dirty="0" smtClean="0"/>
              <a:t>الفنان المسرحي الرائد </a:t>
            </a:r>
            <a:endParaRPr lang="en-US"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ar-SA" b="1" dirty="0" smtClean="0"/>
              <a:t>سيرته الذاتية</a:t>
            </a:r>
            <a:endParaRPr lang="en-US" dirty="0"/>
          </a:p>
        </p:txBody>
      </p:sp>
      <p:sp>
        <p:nvSpPr>
          <p:cNvPr id="2" name="Content Placeholder 1"/>
          <p:cNvSpPr>
            <a:spLocks noGrp="1"/>
          </p:cNvSpPr>
          <p:nvPr>
            <p:ph sz="quarter" idx="1"/>
          </p:nvPr>
        </p:nvSpPr>
        <p:spPr>
          <a:xfrm>
            <a:off x="428596" y="1785926"/>
            <a:ext cx="8229600" cy="4709160"/>
          </a:xfrm>
        </p:spPr>
        <p:txBody>
          <a:bodyPr>
            <a:normAutofit fontScale="92500" lnSpcReduction="20000"/>
          </a:bodyPr>
          <a:lstStyle/>
          <a:p>
            <a:pPr algn="r" rtl="1">
              <a:lnSpc>
                <a:spcPct val="200000"/>
              </a:lnSpc>
            </a:pPr>
            <a:r>
              <a:rPr lang="ar-SA" sz="3200" b="1" dirty="0" smtClean="0"/>
              <a:t>ولد في بغداد بتاريخ 15-5-1923.</a:t>
            </a:r>
          </a:p>
          <a:p>
            <a:pPr algn="r" rtl="1">
              <a:lnSpc>
                <a:spcPct val="200000"/>
              </a:lnSpc>
            </a:pPr>
            <a:r>
              <a:rPr lang="ar-SA" sz="3200" b="1" dirty="0" smtClean="0"/>
              <a:t>تخرج من كلية الحقوق في جامعة بغداد.</a:t>
            </a:r>
          </a:p>
          <a:p>
            <a:pPr algn="r" rtl="1">
              <a:lnSpc>
                <a:spcPct val="200000"/>
              </a:lnSpc>
            </a:pPr>
            <a:r>
              <a:rPr lang="ar-SA" sz="3200" b="1" dirty="0" smtClean="0"/>
              <a:t>تخرج من قسم المسرح في معهد الفنون الجميلة بغداد 1957.</a:t>
            </a:r>
          </a:p>
          <a:p>
            <a:pPr algn="r" rtl="1">
              <a:lnSpc>
                <a:spcPct val="200000"/>
              </a:lnSpc>
            </a:pPr>
            <a:r>
              <a:rPr lang="ar-SA" sz="3200" b="1" dirty="0" smtClean="0"/>
              <a:t>تخرج من معهد </a:t>
            </a:r>
            <a:r>
              <a:rPr lang="ar-SA" sz="3200" b="1" dirty="0" smtClean="0"/>
              <a:t>شاتروف </a:t>
            </a:r>
            <a:r>
              <a:rPr lang="ar-SA" sz="3200" b="1" dirty="0" smtClean="0"/>
              <a:t>للتمثيل في إيطاليا 1961</a:t>
            </a:r>
            <a:r>
              <a:rPr lang="ar-SA" sz="3200" b="1" dirty="0" smtClean="0"/>
              <a:t>.</a:t>
            </a:r>
          </a:p>
          <a:p>
            <a:pPr algn="r" rtl="1">
              <a:lnSpc>
                <a:spcPct val="200000"/>
              </a:lnSpc>
            </a:pPr>
            <a:r>
              <a:rPr lang="ar-SA" sz="3500" b="1" dirty="0" smtClean="0"/>
              <a:t>ولقب </a:t>
            </a:r>
            <a:r>
              <a:rPr lang="ar-SA" sz="3500" b="1" dirty="0" smtClean="0"/>
              <a:t>بـشيخ الفنانين</a:t>
            </a:r>
            <a:endParaRPr lang="ar-SA" sz="3900" b="1" dirty="0" smtClean="0"/>
          </a:p>
          <a:p>
            <a:pPr algn="r" rtl="1">
              <a:lnSpc>
                <a:spcPct val="200000"/>
              </a:lnSpc>
            </a:pPr>
            <a:endParaRPr lang="ar-SA" sz="3200" b="1" dirty="0" smtClean="0"/>
          </a:p>
        </p:txBody>
      </p:sp>
      <p:pic>
        <p:nvPicPr>
          <p:cNvPr id="4" name="~PP1199.WAV">
            <a:hlinkClick r:id="" action="ppaction://media"/>
          </p:cNvPr>
          <p:cNvPicPr>
            <a:picLocks noRot="1" noChangeAspect="1"/>
          </p:cNvPicPr>
          <p:nvPr>
            <a:wavAudioFile r:embed="rId1" name="~PP1199.WAV"/>
          </p:nvPr>
        </p:nvPicPr>
        <p:blipFill>
          <a:blip r:embed="rId3"/>
          <a:stretch>
            <a:fillRect/>
          </a:stretch>
        </p:blipFill>
        <p:spPr>
          <a:xfrm>
            <a:off x="8632825" y="6346825"/>
            <a:ext cx="304800" cy="304800"/>
          </a:xfrm>
          <a:prstGeom prst="rect">
            <a:avLst/>
          </a:prstGeom>
        </p:spPr>
      </p:pic>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المناصب والوظائف</a:t>
            </a:r>
            <a:endParaRPr lang="en-US" b="1" dirty="0"/>
          </a:p>
        </p:txBody>
      </p:sp>
      <p:pic>
        <p:nvPicPr>
          <p:cNvPr id="4" name="Content Placeholder 3" descr="4.jpg">
            <a:hlinkClick r:id="rId2"/>
          </p:cNvPr>
          <p:cNvPicPr>
            <a:picLocks noGrp="1"/>
          </p:cNvPicPr>
          <p:nvPr>
            <p:ph sz="quarter" idx="1"/>
          </p:nvPr>
        </p:nvPicPr>
        <p:blipFill>
          <a:blip r:embed="rId3"/>
          <a:srcRect/>
          <a:stretch>
            <a:fillRect/>
          </a:stretch>
        </p:blipFill>
        <p:spPr bwMode="auto">
          <a:xfrm>
            <a:off x="0" y="1428736"/>
            <a:ext cx="9144000" cy="5429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endParaRPr lang="en-US" dirty="0"/>
          </a:p>
        </p:txBody>
      </p:sp>
      <p:sp>
        <p:nvSpPr>
          <p:cNvPr id="3" name="Content Placeholder 2"/>
          <p:cNvSpPr>
            <a:spLocks noGrp="1"/>
          </p:cNvSpPr>
          <p:nvPr>
            <p:ph sz="quarter" idx="1"/>
          </p:nvPr>
        </p:nvSpPr>
        <p:spPr/>
        <p:txBody>
          <a:bodyPr>
            <a:noAutofit/>
          </a:bodyPr>
          <a:lstStyle/>
          <a:p>
            <a:pPr algn="r" rtl="1"/>
            <a:r>
              <a:rPr lang="ar-SA" sz="2800" b="1" dirty="0" smtClean="0">
                <a:solidFill>
                  <a:srgbClr val="002060"/>
                </a:solidFill>
              </a:rPr>
              <a:t>يقوم بتدريس التمثيل في أكاديمية الفنون الجميلة ببغداد منذ 1961 ولغاية 2013</a:t>
            </a:r>
          </a:p>
          <a:p>
            <a:pPr algn="r" rtl="1"/>
            <a:r>
              <a:rPr lang="ar-SA" sz="2800" b="1" dirty="0" smtClean="0">
                <a:solidFill>
                  <a:srgbClr val="002060"/>
                </a:solidFill>
              </a:rPr>
              <a:t>تفرغ في السنوات الأخيرة لتدريس مادة المسرح العربي</a:t>
            </a:r>
          </a:p>
          <a:p>
            <a:pPr algn="r" rtl="1"/>
            <a:r>
              <a:rPr lang="ar-SA" sz="2800" b="1" dirty="0" smtClean="0">
                <a:solidFill>
                  <a:srgbClr val="002060"/>
                </a:solidFill>
              </a:rPr>
              <a:t>تسلم عمادة معهد الفنون الجميلة 1961 - 1972</a:t>
            </a:r>
          </a:p>
          <a:p>
            <a:pPr algn="r" rtl="1"/>
            <a:r>
              <a:rPr lang="ar-SA" sz="2800" b="1" dirty="0" smtClean="0">
                <a:solidFill>
                  <a:srgbClr val="002060"/>
                </a:solidFill>
              </a:rPr>
              <a:t>استاذا مساعد أكاديمية الفنون الجميلة 1967- 1970</a:t>
            </a:r>
          </a:p>
          <a:p>
            <a:pPr algn="r" rtl="1"/>
            <a:r>
              <a:rPr lang="ar-SA" sz="2800" b="1" dirty="0" smtClean="0">
                <a:solidFill>
                  <a:srgbClr val="002060"/>
                </a:solidFill>
              </a:rPr>
              <a:t>عميد مساعداً أكاديمية الفنون الجميلة 1970- 1972</a:t>
            </a:r>
          </a:p>
          <a:p>
            <a:pPr algn="r" rtl="1"/>
            <a:r>
              <a:rPr lang="ar-SA" sz="2800" b="1" dirty="0" smtClean="0">
                <a:solidFill>
                  <a:srgbClr val="002060"/>
                </a:solidFill>
              </a:rPr>
              <a:t>عميد أكاديمية الفنون الجميلة جامعة بغداد 1972 - 1988</a:t>
            </a:r>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وفاته ..</a:t>
            </a:r>
            <a:endParaRPr lang="en-US" dirty="0"/>
          </a:p>
        </p:txBody>
      </p:sp>
      <p:pic>
        <p:nvPicPr>
          <p:cNvPr id="4" name="Content Placeholder 3" descr="http://www.albabelyia.net/wp-content/uploads/2013/11/378931.jpg"/>
          <p:cNvPicPr>
            <a:picLocks noGrp="1"/>
          </p:cNvPicPr>
          <p:nvPr>
            <p:ph sz="quarter" idx="1"/>
          </p:nvPr>
        </p:nvPicPr>
        <p:blipFill>
          <a:blip r:embed="rId2"/>
          <a:srcRect/>
          <a:stretch>
            <a:fillRect/>
          </a:stretch>
        </p:blipFill>
        <p:spPr bwMode="auto">
          <a:xfrm>
            <a:off x="0" y="1500174"/>
            <a:ext cx="9144000" cy="5357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endParaRPr lang="en-US" dirty="0"/>
          </a:p>
        </p:txBody>
      </p:sp>
      <p:sp>
        <p:nvSpPr>
          <p:cNvPr id="3" name="Content Placeholder 2"/>
          <p:cNvSpPr>
            <a:spLocks noGrp="1"/>
          </p:cNvSpPr>
          <p:nvPr>
            <p:ph sz="quarter" idx="1"/>
          </p:nvPr>
        </p:nvSpPr>
        <p:spPr/>
        <p:txBody>
          <a:bodyPr>
            <a:normAutofit/>
          </a:bodyPr>
          <a:lstStyle/>
          <a:p>
            <a:pPr lvl="0" algn="ctr" rtl="1"/>
            <a:r>
              <a:rPr lang="ar-SA" sz="4000" dirty="0" smtClean="0"/>
              <a:t>توفي الفنان الكبير في بغداد عن عمر يناهز 90 عام بتاريخ 9 - 11 - 2013. بعد صراع طويل مع المرض حيث شيع جثمانه في كلية الفنون الجميلة جامعة بغداد وحضر مراسيم التشييع عدد كبير من الاساتذة والاكاديميين الكبار</a:t>
            </a:r>
            <a:r>
              <a:rPr lang="en-US" sz="4000" dirty="0" smtClean="0"/>
              <a:t> .</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jpg">
            <a:hlinkClick r:id="rId2"/>
          </p:cNvPr>
          <p:cNvPicPr/>
          <p:nvPr/>
        </p:nvPicPr>
        <p:blipFill>
          <a:blip r:embed="rId3"/>
          <a:srcRect/>
          <a:stretch>
            <a:fillRect/>
          </a:stretch>
        </p:blipFill>
        <p:spPr bwMode="auto">
          <a:xfrm>
            <a:off x="0" y="4071943"/>
            <a:ext cx="2928926" cy="2786058"/>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pPr algn="r" rtl="1"/>
            <a:r>
              <a:rPr lang="ar-SA" dirty="0" smtClean="0"/>
              <a:t>اسهامات أسعد عبد الرزاق في السينما العراقية</a:t>
            </a:r>
          </a:p>
        </p:txBody>
      </p:sp>
      <p:sp>
        <p:nvSpPr>
          <p:cNvPr id="5" name="Content Placeholder 4"/>
          <p:cNvSpPr>
            <a:spLocks noGrp="1"/>
          </p:cNvSpPr>
          <p:nvPr>
            <p:ph sz="quarter" idx="1"/>
          </p:nvPr>
        </p:nvSpPr>
        <p:spPr/>
        <p:txBody>
          <a:bodyPr>
            <a:normAutofit/>
          </a:bodyPr>
          <a:lstStyle/>
          <a:p>
            <a:pPr algn="r" rtl="1"/>
            <a:r>
              <a:rPr lang="ar-SA" sz="4000" dirty="0" smtClean="0"/>
              <a:t>شارك في الفيلم السينمائي الجابي عام 1968، قصة ،سيناريو وحوار جعفر علي:</a:t>
            </a:r>
          </a:p>
          <a:p>
            <a:pPr algn="r" rtl="1"/>
            <a:r>
              <a:rPr lang="ar-SA" sz="4000" dirty="0" smtClean="0"/>
              <a:t>صور الفيلم الواقعية العراقية ابان فترة الستينيات من القرن المنصرم فيتحدث بشكل واقعي عن حياة الناس وهمومهم اليومية داخل </a:t>
            </a:r>
            <a:r>
              <a:rPr lang="ar-SA" sz="4000" dirty="0" smtClean="0">
                <a:solidFill>
                  <a:srgbClr val="FFFF00"/>
                </a:solidFill>
              </a:rPr>
              <a:t>حافلة نقل </a:t>
            </a:r>
            <a:r>
              <a:rPr lang="ar-SA" sz="4000" dirty="0" smtClean="0"/>
              <a:t>الركاب (طول الفيلم).</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jpg">
            <a:hlinkClick r:id="rId2"/>
          </p:cNvPr>
          <p:cNvPicPr/>
          <p:nvPr/>
        </p:nvPicPr>
        <p:blipFill>
          <a:blip r:embed="rId3"/>
          <a:srcRect/>
          <a:stretch>
            <a:fillRect/>
          </a:stretch>
        </p:blipFill>
        <p:spPr bwMode="auto">
          <a:xfrm>
            <a:off x="2285984" y="1785926"/>
            <a:ext cx="4559631" cy="5072074"/>
          </a:xfrm>
          <a:prstGeom prst="rect">
            <a:avLst/>
          </a:prstGeom>
          <a:noFill/>
          <a:ln w="9525">
            <a:noFill/>
            <a:miter lim="800000"/>
            <a:headEnd/>
            <a:tailEnd/>
          </a:ln>
        </p:spPr>
      </p:pic>
      <p:sp>
        <p:nvSpPr>
          <p:cNvPr id="2" name="Title 1"/>
          <p:cNvSpPr>
            <a:spLocks noGrp="1"/>
          </p:cNvSpPr>
          <p:nvPr>
            <p:ph type="title"/>
          </p:nvPr>
        </p:nvSpPr>
        <p:spPr/>
        <p:txBody>
          <a:bodyPr/>
          <a:lstStyle/>
          <a:p>
            <a:pPr algn="ctr" rtl="1"/>
            <a:r>
              <a:rPr lang="ar-SA" b="1" dirty="0" smtClean="0">
                <a:solidFill>
                  <a:srgbClr val="00B050"/>
                </a:solidFill>
              </a:rPr>
              <a:t>نشاطاته</a:t>
            </a:r>
          </a:p>
        </p:txBody>
      </p:sp>
      <p:sp>
        <p:nvSpPr>
          <p:cNvPr id="3" name="Content Placeholder 2"/>
          <p:cNvSpPr>
            <a:spLocks noGrp="1"/>
          </p:cNvSpPr>
          <p:nvPr>
            <p:ph sz="quarter" idx="1"/>
          </p:nvPr>
        </p:nvSpPr>
        <p:spPr>
          <a:xfrm>
            <a:off x="357158" y="2148840"/>
            <a:ext cx="8229600" cy="4709160"/>
          </a:xfrm>
        </p:spPr>
        <p:txBody>
          <a:bodyPr>
            <a:normAutofit/>
          </a:bodyPr>
          <a:lstStyle/>
          <a:p>
            <a:pPr algn="r" rtl="1"/>
            <a:r>
              <a:rPr lang="ar-SA" sz="4000" dirty="0" smtClean="0"/>
              <a:t>ا</a:t>
            </a:r>
            <a:endParaRPr lang="ar-SA" sz="4000" dirty="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Content Placeholder 3"/>
          <p:cNvSpPr>
            <a:spLocks noGrp="1"/>
          </p:cNvSpPr>
          <p:nvPr>
            <p:ph sz="quarter" idx="1"/>
          </p:nvPr>
        </p:nvSpPr>
        <p:spPr/>
        <p:txBody>
          <a:bodyPr>
            <a:noAutofit/>
          </a:bodyPr>
          <a:lstStyle/>
          <a:p>
            <a:pPr algn="r" rtl="1">
              <a:spcBef>
                <a:spcPts val="1800"/>
              </a:spcBef>
            </a:pPr>
            <a:r>
              <a:rPr lang="ar-SA" sz="2800" b="1" dirty="0" smtClean="0"/>
              <a:t>انه رائد من رواد المسرح العراقي ، ودعامة من دعائمه المأخوذة به  ، بل مرتكزا من مرتكزاته الفاعلة الحية ، والذي أطلق عليه الفنان المخرج المبـدع صلاح القصب لقب شيخ الفنانين العراقيين</a:t>
            </a:r>
            <a:r>
              <a:rPr lang="ar-SA" sz="2800" b="1" dirty="0" smtClean="0"/>
              <a:t>.</a:t>
            </a:r>
          </a:p>
          <a:p>
            <a:pPr marL="0" lvl="0" indent="0" algn="justLow" rtl="1" fontAlgn="base">
              <a:spcBef>
                <a:spcPts val="1800"/>
              </a:spcBef>
              <a:spcAft>
                <a:spcPct val="0"/>
              </a:spcAft>
              <a:buClrTx/>
              <a:buSzTx/>
              <a:buNone/>
            </a:pPr>
            <a:r>
              <a:rPr lang="ar-SA" sz="2800" b="1" dirty="0" smtClean="0">
                <a:solidFill>
                  <a:srgbClr val="000000"/>
                </a:solidFill>
                <a:latin typeface="Arabic Transparent"/>
                <a:ea typeface="Times New Roman" pitchFamily="18" charset="0"/>
                <a:cs typeface="Arial" pitchFamily="34" charset="0"/>
              </a:rPr>
              <a:t>في عام 1967 عمل الفنان ( اسعد عبد الرزاق ) أستاذا مساعدا في أكاديمية الفنون الجملية ، ثم مساعدا للعميد فيها ، ثم عميدا لها من عام 1972 الى عام 1988 .</a:t>
            </a:r>
            <a:endParaRPr lang="en-US" sz="2800" dirty="0" smtClean="0">
              <a:latin typeface="Arial" pitchFamily="34" charset="0"/>
              <a:ea typeface="Times New Roman" pitchFamily="18" charset="0"/>
              <a:cs typeface="Arial" pitchFamily="34" charset="0"/>
            </a:endParaRPr>
          </a:p>
          <a:p>
            <a:pPr marL="0" lvl="0" indent="0" algn="justLow" rtl="1" eaLnBrk="0" fontAlgn="base" hangingPunct="0">
              <a:spcBef>
                <a:spcPts val="1800"/>
              </a:spcBef>
              <a:spcAft>
                <a:spcPct val="0"/>
              </a:spcAft>
              <a:buClrTx/>
              <a:buSzTx/>
              <a:buNone/>
            </a:pPr>
            <a:r>
              <a:rPr lang="ar-SA" sz="2800" b="1" dirty="0" smtClean="0">
                <a:solidFill>
                  <a:srgbClr val="000000"/>
                </a:solidFill>
                <a:latin typeface="Arabic Transparent"/>
                <a:ea typeface="Times New Roman" pitchFamily="18" charset="0"/>
                <a:cs typeface="Arial" pitchFamily="34" charset="0"/>
              </a:rPr>
              <a:t>ومن خلال عمله أستاذا قديرا ، وعميدا مخلصا متفانيا في أداء عمله في أكاديمية الفنون الجملية ، اشرف على العديد من رسائل الماجستير والدكتوراه لطلبته الذين أصبحوا فيما بعد أعمدة كبيرة ، وقامات شامخة وأسماء مهمة في عموم مخاصب الفن ، والمسرح العراقي </a:t>
            </a:r>
            <a:r>
              <a:rPr lang="ar-SA" sz="2800" b="1" dirty="0" smtClean="0">
                <a:solidFill>
                  <a:srgbClr val="000000"/>
                </a:solidFill>
                <a:latin typeface="Arabic Transparent"/>
                <a:ea typeface="Times New Roman" pitchFamily="18" charset="0"/>
                <a:cs typeface="Arial" pitchFamily="34" charset="0"/>
              </a:rPr>
              <a:t>.</a:t>
            </a:r>
            <a:endParaRPr lang="en-US" sz="2800" b="1" dirty="0"/>
          </a:p>
        </p:txBody>
      </p:sp>
    </p:spTree>
  </p:cSld>
  <p:clrMapOvr>
    <a:masterClrMapping/>
  </p:clrMapOvr>
  <p:transition spd="slow">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rtl="1">
              <a:spcBef>
                <a:spcPts val="1800"/>
              </a:spcBef>
            </a:pPr>
            <a:r>
              <a:rPr lang="ar-SA" sz="3200" b="1" dirty="0" smtClean="0"/>
              <a:t>اسس </a:t>
            </a:r>
            <a:r>
              <a:rPr lang="ar-SA" sz="3200" b="1" dirty="0" smtClean="0"/>
              <a:t>فرقة 14 تموز </a:t>
            </a:r>
            <a:r>
              <a:rPr lang="ar-SA" sz="3200" dirty="0" smtClean="0"/>
              <a:t>1959</a:t>
            </a:r>
            <a:r>
              <a:rPr lang="ar-SA" sz="3200" b="1" dirty="0" smtClean="0"/>
              <a:t> للتمثيل مع وجيه عبد الغني، قاسم الملاك، بهنام ميخائيل ومحمد علي هادي السعيد ومسرحية.</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4000">
                <a:srgbClr val="FFFF00"/>
              </a:gs>
              <a:gs pos="50000">
                <a:schemeClr val="accent1">
                  <a:tint val="44500"/>
                  <a:satMod val="160000"/>
                </a:schemeClr>
              </a:gs>
              <a:gs pos="100000">
                <a:schemeClr val="accent1">
                  <a:tint val="23500"/>
                  <a:satMod val="160000"/>
                </a:schemeClr>
              </a:gs>
            </a:gsLst>
            <a:lin ang="2700000" scaled="1"/>
            <a:tileRect/>
          </a:gradFill>
          <a:effectLst>
            <a:outerShdw blurRad="50800" dist="50800" dir="5400000" algn="ctr" rotWithShape="0">
              <a:srgbClr val="FF0000">
                <a:alpha val="99000"/>
              </a:srgbClr>
            </a:outerShdw>
          </a:effectLst>
        </p:spPr>
        <p:txBody>
          <a:bodyPr>
            <a:normAutofit fontScale="90000"/>
          </a:bodyPr>
          <a:lstStyle/>
          <a:p>
            <a:pPr rtl="1"/>
            <a:r>
              <a:rPr lang="ar-SA" sz="6000" dirty="0" smtClean="0"/>
              <a:t>النقطات المبحوثة</a:t>
            </a:r>
            <a:endParaRPr lang="en-US" sz="6000" dirty="0"/>
          </a:p>
        </p:txBody>
      </p:sp>
      <p:sp>
        <p:nvSpPr>
          <p:cNvPr id="3" name="Content Placeholder 2"/>
          <p:cNvSpPr>
            <a:spLocks noGrp="1"/>
          </p:cNvSpPr>
          <p:nvPr>
            <p:ph sz="quarter" idx="1"/>
          </p:nvPr>
        </p:nvSpPr>
        <p:spPr/>
        <p:txBody>
          <a:bodyPr>
            <a:normAutofit/>
          </a:bodyPr>
          <a:lstStyle/>
          <a:p>
            <a:pPr algn="r" rtl="1">
              <a:lnSpc>
                <a:spcPct val="200000"/>
              </a:lnSpc>
            </a:pPr>
            <a:r>
              <a:rPr lang="ar-SA" sz="4400" b="1" dirty="0" smtClean="0"/>
              <a:t>المسرحية العربية في العراق</a:t>
            </a:r>
          </a:p>
          <a:p>
            <a:pPr algn="r" rtl="1">
              <a:lnSpc>
                <a:spcPct val="200000"/>
              </a:lnSpc>
            </a:pPr>
            <a:r>
              <a:rPr lang="ar-SA" sz="4400" b="1" dirty="0" smtClean="0"/>
              <a:t>أسعد عبد الرزاق وحياته الأدبية</a:t>
            </a:r>
          </a:p>
          <a:p>
            <a:pPr algn="r" rtl="1">
              <a:lnSpc>
                <a:spcPct val="200000"/>
              </a:lnSpc>
            </a:pPr>
            <a:r>
              <a:rPr lang="ar-SA" sz="4400" b="1" dirty="0" smtClean="0"/>
              <a:t>مساهماته في المسرح العربي</a:t>
            </a:r>
          </a:p>
        </p:txBody>
      </p:sp>
      <p:pic>
        <p:nvPicPr>
          <p:cNvPr id="4" name="~PP4063.WAV">
            <a:hlinkClick r:id="" action="ppaction://media"/>
          </p:cNvPr>
          <p:cNvPicPr>
            <a:picLocks noRot="1" noChangeAspect="1"/>
          </p:cNvPicPr>
          <p:nvPr>
            <a:wavAudioFile r:embed="rId1" name="~PP4063.WAV"/>
          </p:nvPr>
        </p:nvPicPr>
        <p:blipFill>
          <a:blip r:embed="rId3"/>
          <a:stretch>
            <a:fillRect/>
          </a:stretch>
        </p:blipFill>
        <p:spPr>
          <a:xfrm>
            <a:off x="8632825" y="6346825"/>
            <a:ext cx="304800" cy="304800"/>
          </a:xfrm>
          <a:prstGeom prst="rect">
            <a:avLst/>
          </a:prstGeom>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اسهامات أسعد عبد الرزاق في المسرح العراقي</a:t>
            </a:r>
            <a:endParaRPr lang="en-US" dirty="0"/>
          </a:p>
        </p:txBody>
      </p:sp>
      <p:sp>
        <p:nvSpPr>
          <p:cNvPr id="3" name="Content Placeholder 2"/>
          <p:cNvSpPr>
            <a:spLocks noGrp="1"/>
          </p:cNvSpPr>
          <p:nvPr>
            <p:ph sz="quarter" idx="1"/>
          </p:nvPr>
        </p:nvSpPr>
        <p:spPr>
          <a:xfrm>
            <a:off x="428596" y="2148840"/>
            <a:ext cx="8229600" cy="4709160"/>
          </a:xfrm>
        </p:spPr>
        <p:txBody>
          <a:bodyPr>
            <a:normAutofit/>
          </a:bodyPr>
          <a:lstStyle/>
          <a:p>
            <a:pPr algn="r" rtl="1"/>
            <a:r>
              <a:rPr lang="ar-SA" sz="4000" dirty="0" smtClean="0"/>
              <a:t>أشهر </a:t>
            </a:r>
            <a:r>
              <a:rPr lang="ar-SA" sz="4000" dirty="0" smtClean="0"/>
              <a:t>مسرحياته إخراجا الدبخانة.</a:t>
            </a:r>
          </a:p>
          <a:p>
            <a:pPr algn="r" rtl="1"/>
            <a:r>
              <a:rPr lang="ar-SA" sz="4000" dirty="0" smtClean="0"/>
              <a:t>شكل مع المؤلف الراحل علي حسن البياتي ثنائيا فنيا وقدما مسرحيات شعبية </a:t>
            </a:r>
            <a:r>
              <a:rPr lang="ar-SA" sz="4000" dirty="0" smtClean="0"/>
              <a:t>معروفة: الدبخانة</a:t>
            </a:r>
            <a:r>
              <a:rPr lang="ar-SA" sz="4000" dirty="0" smtClean="0"/>
              <a:t>، ايدك بالدهن، جزه </a:t>
            </a:r>
            <a:r>
              <a:rPr lang="ar-SA" sz="4000" dirty="0" smtClean="0"/>
              <a:t>وخروف.</a:t>
            </a:r>
            <a:endParaRPr lang="ar-SA" sz="4000" dirty="0" smtClean="0"/>
          </a:p>
          <a:p>
            <a:pPr algn="r" rtl="1"/>
            <a:r>
              <a:rPr lang="ar-SA" sz="4000" dirty="0" smtClean="0"/>
              <a:t>اختاره حقي الشبلي في دور (عماد) عند تأدية مسرحية الصحراء </a:t>
            </a:r>
            <a:r>
              <a:rPr lang="ar-SA" sz="4000" dirty="0" smtClean="0"/>
              <a:t>ليوسف </a:t>
            </a:r>
            <a:r>
              <a:rPr lang="ar-SA" sz="4000" dirty="0" smtClean="0"/>
              <a:t>وهبي.</a:t>
            </a:r>
          </a:p>
        </p:txBody>
      </p:sp>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85000" lnSpcReduction="20000"/>
          </a:bodyPr>
          <a:lstStyle/>
          <a:p>
            <a:pPr algn="just" rtl="1"/>
            <a:r>
              <a:rPr lang="ar-SA" sz="3200" b="1" dirty="0" smtClean="0"/>
              <a:t>بدأ الفنان اسعد عبد الرزاق التمثيل حينما كان طفلاً، </a:t>
            </a:r>
            <a:r>
              <a:rPr lang="ar-SA" sz="3200" b="1" dirty="0" smtClean="0"/>
              <a:t>اصطحبه </a:t>
            </a:r>
            <a:r>
              <a:rPr lang="ar-SA" sz="3200" b="1" dirty="0" smtClean="0"/>
              <a:t>اخاه الأكبر ليشاركه ومجموعة من الهواة في تقديم عمل مسرحي. ولكن في العام 1939، أعلن الفنان حقي الشبلي عن طلب ممثلين للمسرح العراقي. فرشحه أحد زملائه في المدرسة المتوسطة. وفعلا تقدم للمشاركة وأعطاه الشبلي دور البطولة في مسرحية "الصحراء" التي قدموها ضمن النشاط المدرسي لوزارة المعارف حينذاك. وبعد تأسيس معهد الفنون عام 1940، دعاه الفنان الشبلي للدراسة في المعهد، لكنه أبدى له رغبته في إكمال دراسته الثانوية. وفعلا أكمل دراسته والتحق بكلية الحقوق وانضم في ذلك الوقت إلى مجموعة "جبر الخواطر" التي شكلها الفنان يوسف العاني الذي كان طالباً في كلية الحقوق أيضاً. وقدموا من خلال الفرقة عدداً من الأعمال بعضها كان عبارة عن مقاطع وفصول هزلية. لكن هاجس التمثيل بقي في داخله، فسارع إلى الالتحاق بالدراسة المسائية في معهد الفنون الجميلة</a:t>
            </a:r>
            <a:r>
              <a:rPr lang="en-US" sz="3200" b="1" dirty="0" smtClean="0"/>
              <a:t> .</a:t>
            </a:r>
            <a:endParaRPr lang="en-US" sz="3200" b="1" dirty="0"/>
          </a:p>
        </p:txBody>
      </p:sp>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rtl="1"/>
            <a:r>
              <a:rPr lang="ar-SA" sz="4000" dirty="0" smtClean="0"/>
              <a:t>أسس مع الفنان الراحل وجيه عبد الغني فرقة 14 تموز عام 1959 بمشاركة الفنانين فوزي مهدي وصادق علي شاهين. وكانت واحدة من أهم الفرق في بغداد إلى جانب فرقة المسرح الفني الحديث التي أسسها الفنانين ابراهيم جلال ويوسف العاني</a:t>
            </a:r>
            <a:r>
              <a:rPr lang="en-US" sz="4000" dirty="0" smtClean="0"/>
              <a:t>.</a:t>
            </a:r>
            <a:endParaRPr lang="en-US" sz="4000" dirty="0"/>
          </a:p>
        </p:txBody>
      </p:sp>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rtl="1"/>
            <a:r>
              <a:rPr lang="ar-SA" sz="3600" b="1" dirty="0" smtClean="0"/>
              <a:t>وقدموا عدداً كبيراً من العروض و بعضها مازال عالقاً بذاكرة المشاهد، مثل مسرحية "</a:t>
            </a:r>
            <a:r>
              <a:rPr lang="ar-SA" sz="3600" b="1" dirty="0" smtClean="0"/>
              <a:t>الدبخانة“ لأسعد </a:t>
            </a:r>
            <a:r>
              <a:rPr lang="ar-SA" sz="3600" b="1" dirty="0" smtClean="0"/>
              <a:t>عبد الرزاق والتي عرضت لأول مرة عام 1960 ولقيت شهرة واسعة. وكذلك مسرحية "كملت السبحة" و "أيدك بالدهن" و "جزه وخروف" و "جفجير البلد" وغيرها، والتي كان مخرجا لأغلبها.</a:t>
            </a:r>
            <a:endParaRPr lang="en-US" sz="3600" b="1" dirty="0"/>
          </a:p>
        </p:txBody>
      </p:sp>
    </p:spTree>
  </p:cSld>
  <p:clrMapOvr>
    <a:masterClrMapping/>
  </p:clrMapOvr>
  <p:transition spd="slow">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rtl="1"/>
            <a:r>
              <a:rPr lang="ar-SA" b="1" dirty="0" smtClean="0"/>
              <a:t>يبقى </a:t>
            </a:r>
            <a:r>
              <a:rPr lang="ar-SA" b="1" dirty="0" smtClean="0"/>
              <a:t>خالدا في الذاكرة الجمعية تلك المسرحية الشعبية البغدادية العراقية الأصيلة ( الدبخانه ) تأليف الفنان المبدع ( علي حسن البياتي ) ذلك العمل المسرحي الذي ظل خالدا يحاكي الذاكرة العراقية على مدى أكثر من خمسة عقود وهو يقف شامخا على رأس الأعمال المسرحية العراقية الخالدة التي يحن لها ذلك الإحياء الخفي بالانتماء للوطن أولا ، ولفن المسرح العراقي ثانيا ، ولمتعة الفرجة البغدادية الأصلية </a:t>
            </a:r>
            <a:r>
              <a:rPr lang="ar-SA" b="1" dirty="0" smtClean="0"/>
              <a:t>ثالثا.</a:t>
            </a:r>
            <a:endParaRPr lang="ar-SA" sz="3200" dirty="0" smtClean="0"/>
          </a:p>
        </p:txBody>
      </p:sp>
    </p:spTree>
  </p:cSld>
  <p:clrMapOvr>
    <a:masterClrMapping/>
  </p:clrMapOvr>
  <p:transition spd="slow">
    <p:wheel spokes="3"/>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المراجع</a:t>
            </a:r>
            <a:endParaRPr lang="en-US" dirty="0"/>
          </a:p>
        </p:txBody>
      </p:sp>
      <p:sp>
        <p:nvSpPr>
          <p:cNvPr id="3" name="Content Placeholder 2"/>
          <p:cNvSpPr>
            <a:spLocks noGrp="1"/>
          </p:cNvSpPr>
          <p:nvPr>
            <p:ph sz="quarter" idx="1"/>
          </p:nvPr>
        </p:nvSpPr>
        <p:spPr/>
        <p:txBody>
          <a:bodyPr/>
          <a:lstStyle/>
          <a:p>
            <a:r>
              <a:rPr lang="en-US" dirty="0" smtClean="0"/>
              <a:t>Modern Arabic Drama By </a:t>
            </a:r>
            <a:r>
              <a:rPr lang="en-US" dirty="0" err="1" smtClean="0"/>
              <a:t>Salma</a:t>
            </a:r>
            <a:r>
              <a:rPr lang="en-US" dirty="0" smtClean="0"/>
              <a:t> </a:t>
            </a:r>
            <a:r>
              <a:rPr lang="en-US" dirty="0" err="1" smtClean="0"/>
              <a:t>Khadra</a:t>
            </a:r>
            <a:r>
              <a:rPr lang="en-US" dirty="0" smtClean="0"/>
              <a:t> </a:t>
            </a:r>
            <a:r>
              <a:rPr lang="en-US" dirty="0" err="1" smtClean="0"/>
              <a:t>Jayusi</a:t>
            </a:r>
            <a:r>
              <a:rPr lang="en-US" dirty="0" smtClean="0"/>
              <a:t> and Roger Allen</a:t>
            </a:r>
          </a:p>
          <a:p>
            <a:r>
              <a:rPr lang="en-US" dirty="0" smtClean="0">
                <a:hlinkClick r:id="rId2"/>
              </a:rPr>
              <a:t>www.startimes.com</a:t>
            </a:r>
            <a:endParaRPr lang="en-US" dirty="0" smtClean="0"/>
          </a:p>
          <a:p>
            <a:r>
              <a:rPr lang="en-US" dirty="0" smtClean="0">
                <a:hlinkClick r:id="rId3"/>
              </a:rPr>
              <a:t>www.ar.wikipedia.org</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571480"/>
            <a:ext cx="8229600" cy="1828800"/>
          </a:xfrm>
        </p:spPr>
        <p:txBody>
          <a:bodyPr/>
          <a:lstStyle/>
          <a:p>
            <a:pPr rtl="1"/>
            <a:r>
              <a:rPr lang="ar-SA" dirty="0" smtClean="0">
                <a:solidFill>
                  <a:srgbClr val="FF0066"/>
                </a:solidFill>
              </a:rPr>
              <a:t>وشكرا...</a:t>
            </a:r>
            <a:endParaRPr lang="en-US" dirty="0">
              <a:solidFill>
                <a:srgbClr val="FF0066"/>
              </a:solidFill>
            </a:endParaRPr>
          </a:p>
        </p:txBody>
      </p:sp>
      <p:sp>
        <p:nvSpPr>
          <p:cNvPr id="3" name="Subtitle 2"/>
          <p:cNvSpPr>
            <a:spLocks noGrp="1"/>
          </p:cNvSpPr>
          <p:nvPr>
            <p:ph type="subTitle" idx="1"/>
          </p:nvPr>
        </p:nvSpPr>
        <p:spPr>
          <a:xfrm>
            <a:off x="2143108" y="4500570"/>
            <a:ext cx="6705600" cy="685800"/>
          </a:xfrm>
        </p:spPr>
        <p:txBody>
          <a:bodyPr>
            <a:noAutofit/>
          </a:bodyPr>
          <a:lstStyle/>
          <a:p>
            <a:pPr rtl="1"/>
            <a:r>
              <a:rPr lang="ar-SA" sz="3200" b="1" dirty="0" smtClean="0">
                <a:solidFill>
                  <a:srgbClr val="FFFF00"/>
                </a:solidFill>
              </a:rPr>
              <a:t>عبد الجبّار كولودي</a:t>
            </a:r>
            <a:endParaRPr lang="en-US" sz="3200" dirty="0" smtClean="0">
              <a:solidFill>
                <a:srgbClr val="FFFF00"/>
              </a:solidFill>
            </a:endParaRPr>
          </a:p>
          <a:p>
            <a:pPr rtl="1"/>
            <a:r>
              <a:rPr lang="ar-SA" sz="3200" b="1" dirty="0" smtClean="0">
                <a:solidFill>
                  <a:srgbClr val="FFFF00"/>
                </a:solidFill>
              </a:rPr>
              <a:t>الباحث للدكتوراه</a:t>
            </a:r>
            <a:endParaRPr lang="en-US" sz="3200" dirty="0" smtClean="0">
              <a:solidFill>
                <a:srgbClr val="FFFF00"/>
              </a:solidFill>
            </a:endParaRPr>
          </a:p>
          <a:p>
            <a:pPr rtl="1"/>
            <a:r>
              <a:rPr lang="ar-SA" sz="3200" b="1" dirty="0" smtClean="0">
                <a:solidFill>
                  <a:srgbClr val="FFFF00"/>
                </a:solidFill>
              </a:rPr>
              <a:t>قسم </a:t>
            </a:r>
            <a:r>
              <a:rPr lang="ar-SA" sz="3200" b="1" dirty="0" smtClean="0">
                <a:solidFill>
                  <a:srgbClr val="FFFF00"/>
                </a:solidFill>
              </a:rPr>
              <a:t>الأدب العربي</a:t>
            </a:r>
            <a:endParaRPr lang="en-US" sz="3200" dirty="0" smtClean="0">
              <a:solidFill>
                <a:srgbClr val="FFFF00"/>
              </a:solidFill>
            </a:endParaRPr>
          </a:p>
          <a:p>
            <a:pPr rtl="1"/>
            <a:r>
              <a:rPr lang="ar-SA" sz="3200" b="1" dirty="0" smtClean="0">
                <a:solidFill>
                  <a:srgbClr val="FFFF00"/>
                </a:solidFill>
              </a:rPr>
              <a:t>جامعة الانجليزية واللغات الأجنبية</a:t>
            </a:r>
            <a:endParaRPr lang="en-US" sz="3200" dirty="0" smtClean="0">
              <a:solidFill>
                <a:srgbClr val="FFFF00"/>
              </a:solidFill>
            </a:endParaRPr>
          </a:p>
          <a:p>
            <a:pPr rtl="1"/>
            <a:r>
              <a:rPr lang="ar-SA" sz="3200" b="1" dirty="0" smtClean="0">
                <a:solidFill>
                  <a:srgbClr val="FFFF00"/>
                </a:solidFill>
              </a:rPr>
              <a:t>حيدر آباد</a:t>
            </a:r>
            <a:endParaRPr lang="en-US" sz="3200" dirty="0" smtClean="0">
              <a:solidFill>
                <a:srgbClr val="FFFF00"/>
              </a:solidFill>
            </a:endParaRPr>
          </a:p>
          <a:p>
            <a:endParaRPr lang="en-US" sz="3200" dirty="0">
              <a:solidFill>
                <a:srgbClr val="FFFF00"/>
              </a:solidFill>
            </a:endParaRP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60000"/>
              </a:lnSpc>
            </a:pPr>
            <a:r>
              <a:rPr lang="ar-SA" b="1" dirty="0" smtClean="0">
                <a:latin typeface="Times New Roman" pitchFamily="18" charset="0"/>
                <a:cs typeface="Times New Roman" pitchFamily="18" charset="0"/>
              </a:rPr>
              <a:t>لقد اعتمد المسرح العراقي في بداية نشأته على مايقدم من نشاط فني في المدارس ، حيث لم تكن هناك نشاطات لفرق مسرحية تذكر في الفترتين العثمانية والبريطانية من حكم العراق</a:t>
            </a:r>
            <a:r>
              <a:rPr lang="en-US" b="1" dirty="0" smtClean="0">
                <a:latin typeface="Times New Roman" pitchFamily="18" charset="0"/>
                <a:cs typeface="Times New Roman" pitchFamily="18" charset="0"/>
              </a:rPr>
              <a:t> . </a:t>
            </a:r>
            <a:br>
              <a:rPr lang="en-US" b="1" dirty="0" smtClean="0">
                <a:latin typeface="Times New Roman" pitchFamily="18" charset="0"/>
                <a:cs typeface="Times New Roman" pitchFamily="18" charset="0"/>
              </a:rPr>
            </a:br>
            <a:r>
              <a:rPr lang="ar-SA" b="1" dirty="0" smtClean="0">
                <a:latin typeface="Times New Roman" pitchFamily="18" charset="0"/>
                <a:cs typeface="Times New Roman" pitchFamily="18" charset="0"/>
              </a:rPr>
              <a:t>وكان سكان بغداد يرتادون المقاهي لمشاهدة </a:t>
            </a:r>
            <a:r>
              <a:rPr lang="ar-SA" b="1" dirty="0" smtClean="0">
                <a:latin typeface="Times New Roman" pitchFamily="18" charset="0"/>
                <a:cs typeface="Times New Roman" pitchFamily="18" charset="0"/>
              </a:rPr>
              <a:t>القصخون </a:t>
            </a:r>
            <a:r>
              <a:rPr lang="ar-SA" b="1" dirty="0" smtClean="0">
                <a:latin typeface="Times New Roman" pitchFamily="18" charset="0"/>
                <a:cs typeface="Times New Roman" pitchFamily="18" charset="0"/>
              </a:rPr>
              <a:t>هو المعْلم الوحيد الذي كان موجودا انذاك ،وكان يتواجد فيه بعض المطربين من قراء المقام امثال </a:t>
            </a:r>
            <a:r>
              <a:rPr lang="ar-SA" b="1" dirty="0" smtClean="0">
                <a:latin typeface="Times New Roman" pitchFamily="18" charset="0"/>
                <a:cs typeface="Times New Roman" pitchFamily="18" charset="0"/>
              </a:rPr>
              <a:t>رشيد </a:t>
            </a:r>
            <a:r>
              <a:rPr lang="ar-SA" b="1" dirty="0" smtClean="0">
                <a:latin typeface="Times New Roman" pitchFamily="18" charset="0"/>
                <a:cs typeface="Times New Roman" pitchFamily="18" charset="0"/>
              </a:rPr>
              <a:t>القندرجي </a:t>
            </a:r>
            <a:r>
              <a:rPr lang="ar-SA" b="1" dirty="0" smtClean="0">
                <a:latin typeface="Times New Roman" pitchFamily="18" charset="0"/>
                <a:cs typeface="Times New Roman" pitchFamily="18" charset="0"/>
              </a:rPr>
              <a:t>وغيرهم </a:t>
            </a:r>
            <a:r>
              <a:rPr lang="ar-SA" b="1" dirty="0" smtClean="0">
                <a:latin typeface="Times New Roman" pitchFamily="18" charset="0"/>
                <a:cs typeface="Times New Roman" pitchFamily="18" charset="0"/>
              </a:rPr>
              <a:t>من </a:t>
            </a:r>
            <a:r>
              <a:rPr lang="ar-SA" b="1" dirty="0" smtClean="0">
                <a:latin typeface="Times New Roman" pitchFamily="18" charset="0"/>
                <a:cs typeface="Times New Roman" pitchFamily="18" charset="0"/>
              </a:rPr>
              <a:t>القراء</a:t>
            </a:r>
            <a:r>
              <a:rPr lang="en-US" dirty="0" smtClean="0"/>
              <a:t> </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الفرق المسرحية العراقية في بغداد</a:t>
            </a:r>
            <a:endParaRPr lang="en-US" dirty="0"/>
          </a:p>
        </p:txBody>
      </p:sp>
      <p:sp>
        <p:nvSpPr>
          <p:cNvPr id="3" name="Content Placeholder 2"/>
          <p:cNvSpPr>
            <a:spLocks noGrp="1"/>
          </p:cNvSpPr>
          <p:nvPr>
            <p:ph sz="quarter" idx="1"/>
          </p:nvPr>
        </p:nvSpPr>
        <p:spPr/>
        <p:txBody>
          <a:bodyPr/>
          <a:lstStyle/>
          <a:p>
            <a:pPr algn="just" rtl="1">
              <a:lnSpc>
                <a:spcPct val="200000"/>
              </a:lnSpc>
            </a:pPr>
            <a:r>
              <a:rPr lang="ar-SA" b="1" dirty="0" smtClean="0">
                <a:latin typeface="Times New Roman" pitchFamily="18" charset="0"/>
                <a:cs typeface="Times New Roman" pitchFamily="18" charset="0"/>
              </a:rPr>
              <a:t>في عام 1924 تم تأسيس اول فرقة تمثيلية </a:t>
            </a:r>
            <a:r>
              <a:rPr lang="ar-SA" b="1" dirty="0" smtClean="0">
                <a:latin typeface="Times New Roman" pitchFamily="18" charset="0"/>
                <a:cs typeface="Times New Roman" pitchFamily="18" charset="0"/>
              </a:rPr>
              <a:t>بإسم </a:t>
            </a:r>
            <a:r>
              <a:rPr lang="ar-SA" b="1" dirty="0" smtClean="0">
                <a:latin typeface="Times New Roman" pitchFamily="18" charset="0"/>
                <a:cs typeface="Times New Roman" pitchFamily="18" charset="0"/>
              </a:rPr>
              <a:t>جمعية التمثيل </a:t>
            </a:r>
            <a:r>
              <a:rPr lang="ar-SA" b="1" dirty="0" smtClean="0">
                <a:latin typeface="Times New Roman" pitchFamily="18" charset="0"/>
                <a:cs typeface="Times New Roman" pitchFamily="18" charset="0"/>
              </a:rPr>
              <a:t>العربي </a:t>
            </a:r>
            <a:r>
              <a:rPr lang="ar-SA" b="1" dirty="0" smtClean="0">
                <a:latin typeface="Times New Roman" pitchFamily="18" charset="0"/>
                <a:cs typeface="Times New Roman" pitchFamily="18" charset="0"/>
              </a:rPr>
              <a:t>الذي اشرف على </a:t>
            </a:r>
            <a:r>
              <a:rPr lang="ar-SA" b="1" dirty="0" smtClean="0">
                <a:latin typeface="Times New Roman" pitchFamily="18" charset="0"/>
                <a:cs typeface="Times New Roman" pitchFamily="18" charset="0"/>
              </a:rPr>
              <a:t>تأسيسها محمد </a:t>
            </a:r>
            <a:r>
              <a:rPr lang="ar-SA" b="1" dirty="0" smtClean="0">
                <a:latin typeface="Times New Roman" pitchFamily="18" charset="0"/>
                <a:cs typeface="Times New Roman" pitchFamily="18" charset="0"/>
              </a:rPr>
              <a:t>خالص الملا </a:t>
            </a:r>
            <a:r>
              <a:rPr lang="ar-SA" b="1" dirty="0" smtClean="0">
                <a:latin typeface="Times New Roman" pitchFamily="18" charset="0"/>
                <a:cs typeface="Times New Roman" pitchFamily="18" charset="0"/>
              </a:rPr>
              <a:t>حمادي واخذ </a:t>
            </a:r>
            <a:r>
              <a:rPr lang="ar-SA" b="1" dirty="0" smtClean="0">
                <a:latin typeface="Times New Roman" pitchFamily="18" charset="0"/>
                <a:cs typeface="Times New Roman" pitchFamily="18" charset="0"/>
              </a:rPr>
              <a:t>يعرض بعض المسرحيات التاريخية على المسارح ، ومن المسرحيات التي تم عرضها هي مسرحية </a:t>
            </a:r>
            <a:r>
              <a:rPr lang="ar-SA" b="1" dirty="0" smtClean="0">
                <a:latin typeface="Times New Roman" pitchFamily="18" charset="0"/>
                <a:cs typeface="Times New Roman" pitchFamily="18" charset="0"/>
              </a:rPr>
              <a:t>هارون الرشيد.</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المرحلتين في الفرق المسرحية</a:t>
            </a:r>
            <a:endParaRPr lang="en-US" dirty="0"/>
          </a:p>
        </p:txBody>
      </p:sp>
      <p:sp>
        <p:nvSpPr>
          <p:cNvPr id="3" name="Content Placeholder 2"/>
          <p:cNvSpPr>
            <a:spLocks noGrp="1"/>
          </p:cNvSpPr>
          <p:nvPr>
            <p:ph sz="quarter" idx="1"/>
          </p:nvPr>
        </p:nvSpPr>
        <p:spPr/>
        <p:txBody>
          <a:bodyPr>
            <a:noAutofit/>
          </a:bodyPr>
          <a:lstStyle/>
          <a:p>
            <a:pPr algn="just" rtl="1">
              <a:lnSpc>
                <a:spcPct val="200000"/>
              </a:lnSpc>
            </a:pPr>
            <a:r>
              <a:rPr lang="ar-SA" sz="2800" b="1" dirty="0" smtClean="0"/>
              <a:t> اوضح يمكن تقسيم فترة النشاط المسرحي في بغداد الى فترتين</a:t>
            </a:r>
            <a:r>
              <a:rPr lang="en-US" sz="2800" b="1" dirty="0" smtClean="0"/>
              <a:t> </a:t>
            </a:r>
            <a:r>
              <a:rPr lang="en-US" sz="2800" b="1" dirty="0" smtClean="0"/>
              <a:t>:</a:t>
            </a:r>
          </a:p>
          <a:p>
            <a:pPr algn="just" rtl="1">
              <a:lnSpc>
                <a:spcPct val="200000"/>
              </a:lnSpc>
            </a:pPr>
            <a:r>
              <a:rPr lang="ar-SA" sz="2800" b="1" dirty="0" smtClean="0"/>
              <a:t>الفترة الاولى قبل عام 1963 ، ففي هذا العام الغيت الفرق المسرحية</a:t>
            </a:r>
            <a:r>
              <a:rPr lang="en-US" sz="2800" b="1" dirty="0" smtClean="0"/>
              <a:t> </a:t>
            </a:r>
            <a:endParaRPr lang="en-US" sz="2800" b="1" dirty="0" smtClean="0"/>
          </a:p>
          <a:p>
            <a:pPr algn="just" rtl="1">
              <a:lnSpc>
                <a:spcPct val="200000"/>
              </a:lnSpc>
            </a:pPr>
            <a:r>
              <a:rPr lang="en-US" sz="2800" b="1" dirty="0" smtClean="0"/>
              <a:t>.</a:t>
            </a:r>
            <a:r>
              <a:rPr lang="ar-SA" sz="2800" b="1" dirty="0" smtClean="0"/>
              <a:t> الفترة الثانية بعد عام 1964 ، ففي هذا العام صدر القانون الجديد رقم 166 لسنة </a:t>
            </a:r>
            <a:r>
              <a:rPr lang="ar-SA" sz="2800" b="1" dirty="0" smtClean="0"/>
              <a:t>1964</a:t>
            </a:r>
            <a:endParaRPr lang="en-US" sz="2800" b="1" dirty="0" smtClean="0"/>
          </a:p>
          <a:p>
            <a:pPr algn="just" rtl="1">
              <a:lnSpc>
                <a:spcPct val="200000"/>
              </a:lnSpc>
              <a:buNone/>
            </a:pPr>
            <a:r>
              <a:rPr lang="en-US" sz="2800" b="1" dirty="0" smtClean="0"/>
              <a:t/>
            </a:r>
            <a:br>
              <a:rPr lang="en-US" sz="2800" b="1" dirty="0" smtClean="0"/>
            </a:b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المرحلة الأولى</a:t>
            </a:r>
            <a:endParaRPr lang="en-US" dirty="0"/>
          </a:p>
        </p:txBody>
      </p:sp>
      <p:sp>
        <p:nvSpPr>
          <p:cNvPr id="3" name="Content Placeholder 2"/>
          <p:cNvSpPr>
            <a:spLocks noGrp="1"/>
          </p:cNvSpPr>
          <p:nvPr>
            <p:ph sz="quarter" idx="1"/>
          </p:nvPr>
        </p:nvSpPr>
        <p:spPr/>
        <p:txBody>
          <a:bodyPr>
            <a:normAutofit fontScale="92500" lnSpcReduction="10000"/>
          </a:bodyPr>
          <a:lstStyle/>
          <a:p>
            <a:pPr algn="r" rtl="1">
              <a:lnSpc>
                <a:spcPct val="150000"/>
              </a:lnSpc>
            </a:pPr>
            <a:r>
              <a:rPr lang="ar-SA" b="1" dirty="0" smtClean="0"/>
              <a:t>الفرقة التمثيلية العربية : تأسست عام 1927 ومن </a:t>
            </a:r>
            <a:r>
              <a:rPr lang="ar-SA" b="1" dirty="0" smtClean="0"/>
              <a:t>مؤسسيها </a:t>
            </a:r>
            <a:r>
              <a:rPr lang="ar-SA" b="1" dirty="0" smtClean="0"/>
              <a:t>عبد الرزاق عبد الرحمن ، فاضل </a:t>
            </a:r>
            <a:r>
              <a:rPr lang="ar-SA" b="1" dirty="0" smtClean="0"/>
              <a:t>عباس.</a:t>
            </a:r>
            <a:endParaRPr lang="en-US" b="1" dirty="0" smtClean="0"/>
          </a:p>
          <a:p>
            <a:pPr algn="r" rtl="1">
              <a:lnSpc>
                <a:spcPct val="150000"/>
              </a:lnSpc>
            </a:pPr>
            <a:r>
              <a:rPr lang="ar-SA" b="1" dirty="0" smtClean="0"/>
              <a:t>الفرقة </a:t>
            </a:r>
            <a:r>
              <a:rPr lang="ar-SA" b="1" dirty="0" smtClean="0"/>
              <a:t>الوطنية</a:t>
            </a:r>
            <a:r>
              <a:rPr lang="ar-SA" b="1" dirty="0" smtClean="0"/>
              <a:t> </a:t>
            </a:r>
            <a:r>
              <a:rPr lang="ar-SA" b="1" dirty="0" smtClean="0"/>
              <a:t>تاسست </a:t>
            </a:r>
            <a:r>
              <a:rPr lang="ar-SA" b="1" dirty="0" smtClean="0"/>
              <a:t>سنة 1927 وكان يتولى ادارتها الفنان </a:t>
            </a:r>
            <a:r>
              <a:rPr lang="ar-SA" b="1" dirty="0" smtClean="0"/>
              <a:t>الراحل </a:t>
            </a:r>
            <a:r>
              <a:rPr lang="ar-SA" b="1" dirty="0" smtClean="0"/>
              <a:t>حقي </a:t>
            </a:r>
            <a:r>
              <a:rPr lang="ar-SA" b="1" dirty="0" smtClean="0"/>
              <a:t>الشبلي</a:t>
            </a:r>
            <a:endParaRPr lang="en-US" b="1" dirty="0" smtClean="0"/>
          </a:p>
          <a:p>
            <a:pPr algn="r" rtl="1">
              <a:lnSpc>
                <a:spcPct val="150000"/>
              </a:lnSpc>
            </a:pPr>
            <a:r>
              <a:rPr lang="ar-SA" b="1" dirty="0" smtClean="0"/>
              <a:t>جمعية </a:t>
            </a:r>
            <a:r>
              <a:rPr lang="ar-SA" b="1" dirty="0" smtClean="0"/>
              <a:t>احياء </a:t>
            </a:r>
            <a:r>
              <a:rPr lang="ar-SA" b="1" dirty="0" smtClean="0"/>
              <a:t>الفن باشرت </a:t>
            </a:r>
            <a:r>
              <a:rPr lang="ar-SA" b="1" dirty="0" smtClean="0"/>
              <a:t>العمل سنة 1929 لغاية سنة </a:t>
            </a:r>
            <a:r>
              <a:rPr lang="ar-SA" b="1" dirty="0" smtClean="0"/>
              <a:t>1932</a:t>
            </a:r>
            <a:endParaRPr lang="en-US" b="1" dirty="0" smtClean="0"/>
          </a:p>
          <a:p>
            <a:pPr algn="r" rtl="1">
              <a:lnSpc>
                <a:spcPct val="150000"/>
              </a:lnSpc>
            </a:pPr>
            <a:r>
              <a:rPr lang="ar-SA" b="1" dirty="0" smtClean="0"/>
              <a:t>الفرقة العصرية تكونت </a:t>
            </a:r>
            <a:r>
              <a:rPr lang="ar-SA" b="1" dirty="0" smtClean="0"/>
              <a:t>الفرقة العصرية </a:t>
            </a:r>
            <a:r>
              <a:rPr lang="ar-SA" b="1" dirty="0" smtClean="0"/>
              <a:t>بادارة </a:t>
            </a:r>
            <a:r>
              <a:rPr lang="ar-SA" b="1" dirty="0" smtClean="0"/>
              <a:t>الراحل حقي </a:t>
            </a:r>
            <a:r>
              <a:rPr lang="ar-SA" b="1" dirty="0" smtClean="0"/>
              <a:t>الشبلي </a:t>
            </a:r>
            <a:r>
              <a:rPr lang="ar-SA" b="1" dirty="0" smtClean="0"/>
              <a:t>بعد عودته من مصر بعد سنة 1930 ،</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Autofit/>
          </a:bodyPr>
          <a:lstStyle/>
          <a:p>
            <a:pPr algn="r" rtl="1"/>
            <a:r>
              <a:rPr lang="ar-SA" sz="2800" b="1" dirty="0" smtClean="0"/>
              <a:t>فرقة </a:t>
            </a:r>
            <a:r>
              <a:rPr lang="ar-SA" sz="2800" b="1" dirty="0" smtClean="0"/>
              <a:t>المسرح الفني الحديث : وتأسست عام 1952 ، ومن مؤسسيها </a:t>
            </a:r>
            <a:r>
              <a:rPr lang="ar-SA" sz="2800" b="1" dirty="0" smtClean="0"/>
              <a:t>الفنان </a:t>
            </a:r>
            <a:r>
              <a:rPr lang="ar-SA" sz="2800" b="1" dirty="0" smtClean="0"/>
              <a:t>الر احل ابراهيم </a:t>
            </a:r>
            <a:r>
              <a:rPr lang="ar-SA" sz="2800" b="1" dirty="0" smtClean="0"/>
              <a:t>جلال.</a:t>
            </a:r>
          </a:p>
          <a:p>
            <a:pPr algn="r" rtl="1"/>
            <a:r>
              <a:rPr lang="ar-SA" sz="2800" b="1" dirty="0" smtClean="0"/>
              <a:t>فرقة الزبانية</a:t>
            </a:r>
          </a:p>
          <a:p>
            <a:pPr algn="r" rtl="1"/>
            <a:r>
              <a:rPr lang="ar-SA" sz="2800" b="1" dirty="0" smtClean="0"/>
              <a:t>الفرقة </a:t>
            </a:r>
            <a:r>
              <a:rPr lang="ar-SA" sz="2800" b="1" dirty="0" smtClean="0"/>
              <a:t>الشعبية للتمثيل : التي تأسست عام </a:t>
            </a:r>
            <a:r>
              <a:rPr lang="ar-SA" sz="2800" b="1" dirty="0" smtClean="0"/>
              <a:t>1947</a:t>
            </a:r>
          </a:p>
          <a:p>
            <a:pPr algn="r" rtl="1"/>
            <a:r>
              <a:rPr lang="ar-SA" sz="2800" b="1" dirty="0" smtClean="0"/>
              <a:t>جمعية </a:t>
            </a:r>
            <a:r>
              <a:rPr lang="ar-SA" sz="2800" b="1" dirty="0" smtClean="0"/>
              <a:t>التمثيل </a:t>
            </a:r>
            <a:r>
              <a:rPr lang="ar-SA" sz="2800" b="1" dirty="0" smtClean="0"/>
              <a:t>والسينما</a:t>
            </a:r>
          </a:p>
          <a:p>
            <a:pPr algn="r" rtl="1"/>
            <a:r>
              <a:rPr lang="ar-SA" sz="2800" b="1" dirty="0" smtClean="0"/>
              <a:t>فرقة بابل تأسست </a:t>
            </a:r>
            <a:r>
              <a:rPr lang="ar-SA" sz="2800" b="1" dirty="0" smtClean="0"/>
              <a:t>هذه الفرقة من قبل </a:t>
            </a:r>
            <a:r>
              <a:rPr lang="ar-SA" sz="2800" b="1" dirty="0" smtClean="0"/>
              <a:t>المرحوم </a:t>
            </a:r>
            <a:r>
              <a:rPr lang="ar-SA" sz="2800" b="1" dirty="0" smtClean="0"/>
              <a:t>محمود </a:t>
            </a:r>
            <a:r>
              <a:rPr lang="ar-SA" sz="2800" b="1" dirty="0" smtClean="0"/>
              <a:t>شوكت </a:t>
            </a:r>
            <a:r>
              <a:rPr lang="ar-SA" sz="2800" b="1" dirty="0" smtClean="0"/>
              <a:t>سنة </a:t>
            </a:r>
            <a:r>
              <a:rPr lang="ar-SA" sz="2800" b="1" dirty="0" smtClean="0"/>
              <a:t>1934</a:t>
            </a:r>
          </a:p>
          <a:p>
            <a:pPr algn="r" rtl="1"/>
            <a:r>
              <a:rPr lang="ar-SA" sz="2800" b="1" dirty="0" smtClean="0"/>
              <a:t>الفرقة العربية </a:t>
            </a:r>
            <a:r>
              <a:rPr lang="ar-SA" sz="2800" b="1" dirty="0" smtClean="0"/>
              <a:t>الاولى و</a:t>
            </a:r>
            <a:r>
              <a:rPr lang="ar-SA" sz="2800" b="1" dirty="0" smtClean="0"/>
              <a:t> الثانية</a:t>
            </a:r>
            <a:r>
              <a:rPr lang="en-US" sz="2800" b="1" dirty="0" smtClean="0"/>
              <a:t> </a:t>
            </a:r>
            <a:r>
              <a:rPr lang="en-US" sz="2800" b="1" dirty="0" smtClean="0"/>
              <a:t>:</a:t>
            </a:r>
            <a:r>
              <a:rPr lang="ar-SA" sz="2800" b="1" dirty="0" smtClean="0"/>
              <a:t>تشكلت </a:t>
            </a:r>
            <a:r>
              <a:rPr lang="ar-SA" sz="2800" b="1" dirty="0" smtClean="0"/>
              <a:t>الفرقة العربية الاولى عام </a:t>
            </a:r>
            <a:r>
              <a:rPr lang="ar-SA" sz="2800" b="1" dirty="0" smtClean="0"/>
              <a:t>1932</a:t>
            </a:r>
            <a:r>
              <a:rPr lang="ar-SA" sz="2800" b="1" dirty="0" smtClean="0"/>
              <a:t> تأسست هذه الفرقة </a:t>
            </a:r>
            <a:r>
              <a:rPr lang="en-US" sz="2800" b="1" dirty="0" smtClean="0"/>
              <a:t> </a:t>
            </a:r>
            <a:r>
              <a:rPr lang="ar-SA" sz="2800" b="1" dirty="0" smtClean="0"/>
              <a:t>يحي </a:t>
            </a:r>
            <a:r>
              <a:rPr lang="ar-SA" sz="2800" b="1" dirty="0" smtClean="0"/>
              <a:t>فائق.</a:t>
            </a:r>
            <a:r>
              <a:rPr lang="en-US" sz="2800" b="1" dirty="0" smtClean="0"/>
              <a:t/>
            </a:r>
            <a:br>
              <a:rPr lang="en-US" sz="2800" b="1" dirty="0" smtClean="0"/>
            </a:br>
            <a:r>
              <a:rPr lang="en-US" sz="2800" b="1" dirty="0" smtClean="0"/>
              <a:t> </a:t>
            </a:r>
            <a:r>
              <a:rPr lang="en-US" sz="2800" b="1" dirty="0" smtClean="0"/>
              <a:t/>
            </a:r>
            <a:br>
              <a:rPr lang="en-US" sz="2800" b="1" dirty="0" smtClean="0"/>
            </a:br>
            <a:endParaRPr lang="en-US"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المرحلة </a:t>
            </a:r>
            <a:r>
              <a:rPr lang="ar-SA" dirty="0" smtClean="0"/>
              <a:t>الثانية</a:t>
            </a:r>
            <a:endParaRPr lang="en-US" dirty="0"/>
          </a:p>
        </p:txBody>
      </p:sp>
      <p:sp>
        <p:nvSpPr>
          <p:cNvPr id="3" name="Content Placeholder 2"/>
          <p:cNvSpPr>
            <a:spLocks noGrp="1"/>
          </p:cNvSpPr>
          <p:nvPr>
            <p:ph sz="quarter" idx="1"/>
          </p:nvPr>
        </p:nvSpPr>
        <p:spPr/>
        <p:txBody>
          <a:bodyPr>
            <a:normAutofit fontScale="85000" lnSpcReduction="10000"/>
          </a:bodyPr>
          <a:lstStyle/>
          <a:p>
            <a:pPr algn="r" rtl="1"/>
            <a:r>
              <a:rPr lang="en-US" b="1" dirty="0" smtClean="0"/>
              <a:t>1-</a:t>
            </a:r>
            <a:r>
              <a:rPr lang="ar-SA" b="1" dirty="0" smtClean="0"/>
              <a:t>فرقة المسرح الفني الحديث :ومن مؤسسيها بعد الاجازة الجديدة</a:t>
            </a:r>
            <a:r>
              <a:rPr lang="ar-SA" b="1" dirty="0" smtClean="0"/>
              <a:t>، يوسف </a:t>
            </a:r>
            <a:r>
              <a:rPr lang="ar-SA" b="1" dirty="0" smtClean="0"/>
              <a:t>العاني ، خليل </a:t>
            </a:r>
            <a:r>
              <a:rPr lang="ar-SA" b="1" dirty="0" smtClean="0"/>
              <a:t>شوقي.</a:t>
            </a:r>
          </a:p>
          <a:p>
            <a:pPr algn="r" rtl="1"/>
            <a:r>
              <a:rPr lang="ar-SA" b="1" dirty="0" smtClean="0"/>
              <a:t>فرقة المسرح </a:t>
            </a:r>
            <a:r>
              <a:rPr lang="ar-SA" b="1" dirty="0" smtClean="0"/>
              <a:t>الحر </a:t>
            </a:r>
            <a:r>
              <a:rPr lang="ar-SA" b="1" dirty="0" smtClean="0"/>
              <a:t>ومن ابرز مؤسسيها الفنان اسعد عبد الرزاق، الراحل بهنام </a:t>
            </a:r>
            <a:r>
              <a:rPr lang="ar-SA" b="1" dirty="0" smtClean="0"/>
              <a:t>ميخائيل.</a:t>
            </a:r>
          </a:p>
          <a:p>
            <a:pPr algn="r" rtl="1"/>
            <a:r>
              <a:rPr lang="ar-SA" b="1" dirty="0" smtClean="0"/>
              <a:t>فرقة المسرح الشعبي : أسسها الفنان الراحل جعفر </a:t>
            </a:r>
            <a:r>
              <a:rPr lang="ar-SA" b="1" dirty="0" smtClean="0"/>
              <a:t>السعدي.</a:t>
            </a:r>
          </a:p>
          <a:p>
            <a:pPr algn="r" rtl="1"/>
            <a:r>
              <a:rPr lang="ar-SA" b="1" dirty="0" smtClean="0"/>
              <a:t>فرقة </a:t>
            </a:r>
            <a:r>
              <a:rPr lang="ar-SA" b="1" dirty="0" smtClean="0"/>
              <a:t>مسرح بغداد : ترأسها منذ التأسيس الراحل خليل </a:t>
            </a:r>
            <a:r>
              <a:rPr lang="ar-SA" b="1" dirty="0" smtClean="0"/>
              <a:t>الرفاعي.</a:t>
            </a:r>
          </a:p>
          <a:p>
            <a:pPr algn="r" rtl="1"/>
            <a:r>
              <a:rPr lang="ar-SA" b="1" dirty="0" smtClean="0"/>
              <a:t>فرقة </a:t>
            </a:r>
            <a:r>
              <a:rPr lang="ar-SA" b="1" dirty="0" smtClean="0"/>
              <a:t>مسرح اليوم :تأسست عام 1969 على يد الفنان الراحل جعفر </a:t>
            </a:r>
            <a:r>
              <a:rPr lang="ar-SA" b="1" dirty="0" smtClean="0"/>
              <a:t>علي.</a:t>
            </a:r>
          </a:p>
          <a:p>
            <a:pPr algn="r" rtl="1"/>
            <a:r>
              <a:rPr lang="ar-SA" b="1" dirty="0" smtClean="0"/>
              <a:t>فرقة </a:t>
            </a:r>
            <a:r>
              <a:rPr lang="ar-SA" b="1" dirty="0" smtClean="0"/>
              <a:t>مسرح النجاح :تأسست عام 1988 والتي كان يترأسها المخرج محسن </a:t>
            </a:r>
            <a:r>
              <a:rPr lang="ar-SA" b="1" dirty="0" smtClean="0"/>
              <a:t>العلي.</a:t>
            </a:r>
          </a:p>
          <a:p>
            <a:pPr algn="r" rtl="1"/>
            <a:r>
              <a:rPr lang="ar-SA" b="1" dirty="0" smtClean="0"/>
              <a:t>فرقة المسرح العسكري :تأسست عام 1980 بجهد متميز من الكاتب المسرحي </a:t>
            </a:r>
            <a:r>
              <a:rPr lang="ar-SA" b="1" dirty="0" smtClean="0"/>
              <a:t>طارق </a:t>
            </a:r>
            <a:r>
              <a:rPr lang="ar-SA" b="1" dirty="0" smtClean="0"/>
              <a:t>عبد </a:t>
            </a:r>
            <a:r>
              <a:rPr lang="ar-SA" b="1" dirty="0" smtClean="0"/>
              <a:t>الواحد.</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r" rtl="1"/>
            <a:r>
              <a:rPr lang="ar-SA" b="1" dirty="0" smtClean="0"/>
              <a:t>فرقة مسرح عشتار : وكان يترأسها الفنان جاسم شرف </a:t>
            </a:r>
            <a:r>
              <a:rPr lang="ar-SA" b="1" dirty="0" smtClean="0"/>
              <a:t>عام 1995.</a:t>
            </a:r>
          </a:p>
          <a:p>
            <a:pPr algn="r" rtl="1"/>
            <a:r>
              <a:rPr lang="ar-SA" b="1" dirty="0" smtClean="0"/>
              <a:t>فرقة </a:t>
            </a:r>
            <a:r>
              <a:rPr lang="ar-SA" b="1" dirty="0" smtClean="0"/>
              <a:t>العراق المسرحية : من مؤسسيها الراحل عناية الله </a:t>
            </a:r>
            <a:r>
              <a:rPr lang="ar-SA" b="1" dirty="0" smtClean="0"/>
              <a:t>الخيالي</a:t>
            </a:r>
            <a:r>
              <a:rPr lang="ar-SA" b="1" dirty="0" smtClean="0"/>
              <a:t> عام </a:t>
            </a:r>
            <a:r>
              <a:rPr lang="ar-SA" b="1" dirty="0" smtClean="0"/>
              <a:t>1996.</a:t>
            </a:r>
          </a:p>
          <a:p>
            <a:pPr algn="just" rtl="1"/>
            <a:r>
              <a:rPr lang="ar-SA" sz="3200" b="1" dirty="0" smtClean="0">
                <a:solidFill>
                  <a:srgbClr val="00B050"/>
                </a:solidFill>
              </a:rPr>
              <a:t>أسس </a:t>
            </a:r>
            <a:r>
              <a:rPr lang="ar-SA" sz="3200" b="1" dirty="0" smtClean="0"/>
              <a:t>أسعد عبد </a:t>
            </a:r>
            <a:r>
              <a:rPr lang="ar-SA" sz="3200" b="1" dirty="0" smtClean="0"/>
              <a:t>الرزاق </a:t>
            </a:r>
            <a:r>
              <a:rPr lang="ar-SA" sz="3200" b="1" dirty="0" smtClean="0">
                <a:solidFill>
                  <a:srgbClr val="00B050"/>
                </a:solidFill>
              </a:rPr>
              <a:t>فرقة </a:t>
            </a:r>
            <a:r>
              <a:rPr lang="ar-SA" sz="3200" b="1" dirty="0" smtClean="0">
                <a:solidFill>
                  <a:srgbClr val="00B050"/>
                </a:solidFill>
              </a:rPr>
              <a:t>للتمثيل مع وجيه عبد الغني، قاسم </a:t>
            </a:r>
            <a:r>
              <a:rPr lang="ar-SA" sz="3200" b="1" dirty="0" smtClean="0">
                <a:solidFill>
                  <a:srgbClr val="00B050"/>
                </a:solidFill>
              </a:rPr>
              <a:t>الملاك.</a:t>
            </a:r>
            <a:endParaRPr lang="ar-SA" sz="3200" b="1" dirty="0" smtClean="0">
              <a:solidFill>
                <a:srgbClr val="00B050"/>
              </a:solidFill>
            </a:endParaRPr>
          </a:p>
          <a:p>
            <a:pPr algn="r" rtl="1"/>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1714</TotalTime>
  <Words>849</Words>
  <Application>Microsoft Office PowerPoint</Application>
  <PresentationFormat>On-screen Show (4:3)</PresentationFormat>
  <Paragraphs>80</Paragraphs>
  <Slides>26</Slides>
  <Notes>0</Notes>
  <HiddenSlides>0</HiddenSlides>
  <MMClips>3</MMClips>
  <ScaleCrop>false</ScaleCrop>
  <HeadingPairs>
    <vt:vector size="6" baseType="variant">
      <vt:variant>
        <vt:lpstr>Theme</vt:lpstr>
      </vt:variant>
      <vt:variant>
        <vt:i4>1</vt:i4>
      </vt:variant>
      <vt:variant>
        <vt:lpstr>Slide Titles</vt:lpstr>
      </vt:variant>
      <vt:variant>
        <vt:i4>26</vt:i4>
      </vt:variant>
      <vt:variant>
        <vt:lpstr>Custom Shows</vt:lpstr>
      </vt:variant>
      <vt:variant>
        <vt:i4>1</vt:i4>
      </vt:variant>
    </vt:vector>
  </HeadingPairs>
  <TitlesOfParts>
    <vt:vector size="28" baseType="lpstr">
      <vt:lpstr>Median</vt:lpstr>
      <vt:lpstr>دور أسعد عبد الرزاق في تعزيز الدراما العربية العراقية</vt:lpstr>
      <vt:lpstr>النقطات المبحوثة</vt:lpstr>
      <vt:lpstr>Slide 3</vt:lpstr>
      <vt:lpstr>الفرق المسرحية العراقية في بغداد</vt:lpstr>
      <vt:lpstr>المرحلتين في الفرق المسرحية</vt:lpstr>
      <vt:lpstr>المرحلة الأولى</vt:lpstr>
      <vt:lpstr>Slide 7</vt:lpstr>
      <vt:lpstr>المرحلة الثانية</vt:lpstr>
      <vt:lpstr>Slide 9</vt:lpstr>
      <vt:lpstr>أسعد عبد الرزاق</vt:lpstr>
      <vt:lpstr>سيرته الذاتية</vt:lpstr>
      <vt:lpstr>المناصب والوظائف</vt:lpstr>
      <vt:lpstr>Slide 13</vt:lpstr>
      <vt:lpstr>وفاته ..</vt:lpstr>
      <vt:lpstr>Slide 15</vt:lpstr>
      <vt:lpstr>اسهامات أسعد عبد الرزاق في السينما العراقية</vt:lpstr>
      <vt:lpstr>نشاطاته</vt:lpstr>
      <vt:lpstr>Slide 18</vt:lpstr>
      <vt:lpstr>Slide 19</vt:lpstr>
      <vt:lpstr>اسهامات أسعد عبد الرزاق في المسرح العراقي</vt:lpstr>
      <vt:lpstr>Slide 21</vt:lpstr>
      <vt:lpstr>Slide 22</vt:lpstr>
      <vt:lpstr>Slide 23</vt:lpstr>
      <vt:lpstr>Slide 24</vt:lpstr>
      <vt:lpstr>المراجع</vt:lpstr>
      <vt:lpstr>وشكرا...</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تطوّر الرواية العربية في لبنان</dc:title>
  <dc:creator>JABBAR</dc:creator>
  <cp:lastModifiedBy>JABBAR</cp:lastModifiedBy>
  <cp:revision>61</cp:revision>
  <dcterms:created xsi:type="dcterms:W3CDTF">2014-09-26T11:55:34Z</dcterms:created>
  <dcterms:modified xsi:type="dcterms:W3CDTF">2014-11-30T11:26:18Z</dcterms:modified>
</cp:coreProperties>
</file>